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93" r:id="rId4"/>
    <p:sldId id="295" r:id="rId5"/>
    <p:sldId id="294" r:id="rId6"/>
    <p:sldId id="296" r:id="rId7"/>
    <p:sldId id="439" r:id="rId8"/>
    <p:sldId id="438" r:id="rId9"/>
    <p:sldId id="437" r:id="rId10"/>
    <p:sldId id="270" r:id="rId11"/>
  </p:sldIdLst>
  <p:sldSz cx="10691813" cy="7559675"/>
  <p:notesSz cx="6858000" cy="9144000"/>
  <p:embeddedFontLst>
    <p:embeddedFont>
      <p:font typeface="맑은 고딕" panose="020B0503020000020004" pitchFamily="50" charset="-127"/>
      <p:regular r:id="rId14"/>
      <p:bold r:id="rId15"/>
    </p:embeddedFont>
    <p:embeddedFont>
      <p:font typeface="Noto Sans CJK KR Regular" panose="020B0600000101010101" charset="-127"/>
      <p:regular r:id="rId16"/>
      <p:bold r:id="rId17"/>
    </p:embeddedFont>
    <p:embeddedFont>
      <p:font typeface="Wingdings 3" panose="05040102010807070707" pitchFamily="18" charset="2"/>
      <p:regular r:id="rId18"/>
    </p:embeddedFont>
    <p:embeddedFont>
      <p:font typeface="KoPub돋움체 Bold" panose="02020603020101020101" pitchFamily="18" charset="-12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otype Sorts" panose="020B0600000101010101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CCF"/>
    <a:srgbClr val="256DB6"/>
    <a:srgbClr val="404040"/>
    <a:srgbClr val="266CB6"/>
    <a:srgbClr val="CAE7F0"/>
    <a:srgbClr val="55A9C8"/>
    <a:srgbClr val="73BBD7"/>
    <a:srgbClr val="629CCF"/>
    <a:srgbClr val="80CBE6"/>
    <a:srgbClr val="C55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480" autoAdjust="0"/>
  </p:normalViewPr>
  <p:slideViewPr>
    <p:cSldViewPr snapToObjects="1">
      <p:cViewPr varScale="1">
        <p:scale>
          <a:sx n="99" d="100"/>
          <a:sy n="99" d="100"/>
        </p:scale>
        <p:origin x="1710" y="84"/>
      </p:cViewPr>
      <p:guideLst>
        <p:guide orient="horz" pos="952"/>
        <p:guide pos="192"/>
      </p:guideLst>
    </p:cSldViewPr>
  </p:slideViewPr>
  <p:outlineViewPr>
    <p:cViewPr>
      <p:scale>
        <a:sx n="33" d="100"/>
        <a:sy n="33" d="100"/>
      </p:scale>
      <p:origin x="0" y="-31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Noto Sans CJK KR Regular" panose="020B0600000101010101" charset="-127"/>
              <a:ea typeface="Noto Sans CJK KR Regular" panose="020B0600000101010101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CB1DA-7261-4950-8E67-25DDC3490A7E}" type="datetimeFigureOut">
              <a:rPr lang="ko-KR" altLang="en-US" smtClean="0">
                <a:latin typeface="Noto Sans CJK KR Regular" panose="020B0600000101010101" charset="-127"/>
                <a:ea typeface="Noto Sans CJK KR Regular" panose="020B0600000101010101" charset="-127"/>
              </a:rPr>
              <a:t>2025-03-26</a:t>
            </a:fld>
            <a:endParaRPr lang="ko-KR" altLang="en-US" dirty="0">
              <a:latin typeface="Noto Sans CJK KR Regular" panose="020B0600000101010101" charset="-127"/>
              <a:ea typeface="Noto Sans CJK KR Regular" panose="020B0600000101010101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Noto Sans CJK KR Regular" panose="020B0600000101010101" charset="-127"/>
              <a:ea typeface="Noto Sans CJK KR Regular" panose="020B0600000101010101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43E07-BA6F-4517-A9D2-94E498BE1DB9}" type="slidenum">
              <a:rPr lang="ko-KR" altLang="en-US" smtClean="0">
                <a:latin typeface="Noto Sans CJK KR Regular" panose="020B0600000101010101" charset="-127"/>
                <a:ea typeface="Noto Sans CJK KR Regular" panose="020B0600000101010101" charset="-127"/>
              </a:rPr>
              <a:t>‹#›</a:t>
            </a:fld>
            <a:endParaRPr lang="ko-KR" altLang="en-US" dirty="0">
              <a:latin typeface="Noto Sans CJK KR Regular" panose="020B0600000101010101" charset="-127"/>
              <a:ea typeface="Noto Sans CJK KR Regular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19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x-none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0F25F-63B2-F448-82C3-8D7829BF8FB5}" type="datetimeFigureOut">
              <a:rPr kumimoji="1" lang="x-none" altLang="en-US" smtClean="0"/>
              <a:t>3/26/2025</a:t>
            </a:fld>
            <a:endParaRPr kumimoji="1" lang="x-none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x-none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x-none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00F78-5593-4343-A311-132F7CB50D20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73236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Noto Sans CJK KR Regular" panose="020B0600000101010101" charset="-127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Noto Sans CJK KR Regular" panose="020B0600000101010101" charset="-127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Noto Sans CJK KR Regular" panose="020B0600000101010101" charset="-127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Noto Sans CJK KR Regular" panose="020B0600000101010101" charset="-127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Noto Sans CJK KR Regular" panose="020B0600000101010101" charset="-127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00F78-5593-4343-A311-132F7CB50D20}" type="slidenum">
              <a:rPr kumimoji="1" lang="x-none" altLang="en-US" smtClean="0"/>
              <a:t>1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06504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00F78-5593-4343-A311-132F7CB50D20}" type="slidenum">
              <a:rPr kumimoji="1" lang="x-none" altLang="en-US" smtClean="0"/>
              <a:t>2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89185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제안사의 일반현황 및 주요 연력 등을 명료하게 제시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.</a:t>
            </a:r>
            <a:endParaRPr lang="ko-KR" altLang="ko-KR" sz="1800" kern="100" dirty="0">
              <a:effectLst/>
              <a:latin typeface="Noto Sans CJK KR Regular" panose="020B0600000101010101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00F78-5593-4343-A311-132F7CB50D20}" type="slidenum">
              <a:rPr kumimoji="1" lang="x-none" altLang="en-US" smtClean="0"/>
              <a:t>3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10685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4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제안사의 일반현황 및 주요 연력 등을 명료하게 제시</a:t>
            </a:r>
            <a:r>
              <a:rPr lang="en-US" altLang="ko-KR" sz="14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.</a:t>
            </a:r>
            <a:endParaRPr lang="ko-KR" altLang="ko-KR" sz="1400" kern="100" dirty="0">
              <a:effectLst/>
              <a:latin typeface="Noto Sans CJK KR Regular" panose="020B0600000101010101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00F78-5593-4343-A311-132F7CB50D20}" type="slidenum">
              <a:rPr kumimoji="1" lang="x-none" altLang="en-US" smtClean="0"/>
              <a:t>4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19428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ko-KR" sz="1800" kern="0" dirty="0">
                <a:solidFill>
                  <a:srgbClr val="000000"/>
                </a:solidFill>
                <a:effectLst/>
                <a:cs typeface="굴림" panose="020B0600000101010101" pitchFamily="50" charset="-127"/>
              </a:rPr>
              <a:t>제안사</a:t>
            </a:r>
            <a:r>
              <a:rPr lang="en-US" altLang="ko-KR" sz="1800" kern="0" dirty="0">
                <a:solidFill>
                  <a:srgbClr val="000000"/>
                </a:solidFill>
                <a:effectLst/>
                <a:cs typeface="굴림" panose="020B0600000101010101" pitchFamily="50" charset="-127"/>
              </a:rPr>
              <a:t>(</a:t>
            </a:r>
            <a:r>
              <a:rPr lang="ko-KR" altLang="ko-KR" sz="1800" kern="0" dirty="0">
                <a:solidFill>
                  <a:srgbClr val="000000"/>
                </a:solidFill>
                <a:effectLst/>
                <a:cs typeface="굴림" panose="020B0600000101010101" pitchFamily="50" charset="-127"/>
              </a:rPr>
              <a:t>컨소시엄 포함</a:t>
            </a:r>
            <a:r>
              <a:rPr lang="en-US" altLang="ko-KR" sz="1800" kern="0" dirty="0">
                <a:solidFill>
                  <a:srgbClr val="000000"/>
                </a:solidFill>
                <a:effectLst/>
                <a:cs typeface="굴림" panose="020B0600000101010101" pitchFamily="50" charset="-127"/>
              </a:rPr>
              <a:t>)</a:t>
            </a:r>
            <a:r>
              <a:rPr lang="ko-KR" altLang="ko-KR" sz="1800" kern="0" dirty="0">
                <a:solidFill>
                  <a:srgbClr val="000000"/>
                </a:solidFill>
                <a:effectLst/>
                <a:cs typeface="굴림" panose="020B0600000101010101" pitchFamily="50" charset="-127"/>
              </a:rPr>
              <a:t>의 조직 및 인원현황을 제시</a:t>
            </a:r>
            <a:r>
              <a:rPr lang="en-US" altLang="ko-KR" sz="1800" kern="0" dirty="0">
                <a:solidFill>
                  <a:srgbClr val="000000"/>
                </a:solidFill>
                <a:effectLst/>
                <a:cs typeface="굴림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00F78-5593-4343-A311-132F7CB50D20}" type="slidenum">
              <a:rPr kumimoji="1" lang="x-none" altLang="en-US" smtClean="0"/>
              <a:t>5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217015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1">
              <a:tabLst>
                <a:tab pos="5400040" algn="r"/>
              </a:tabLst>
            </a:pP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제안사의 사업영역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실적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레퍼런스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주요 보유기술 등을 제시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.</a:t>
            </a:r>
            <a:endParaRPr lang="ko-KR" altLang="ko-KR" sz="1800" kern="100" dirty="0">
              <a:effectLst/>
              <a:latin typeface="Noto Sans CJK KR Regular" panose="020B0600000101010101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00F78-5593-4343-A311-132F7CB50D20}" type="slidenum">
              <a:rPr kumimoji="1" lang="x-none" altLang="en-US" smtClean="0"/>
              <a:t>6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48315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제안사의 사업영역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실적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레퍼런스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주요 보유기술 등을 제시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.</a:t>
            </a:r>
            <a:endParaRPr lang="ko-KR" altLang="ko-KR" sz="1800" kern="100" dirty="0">
              <a:effectLst/>
              <a:latin typeface="Noto Sans CJK KR Regular" panose="020B0600000101010101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00F78-5593-4343-A311-132F7CB50D20}" type="slidenum">
              <a:rPr kumimoji="1" lang="x-none" altLang="en-US" smtClean="0"/>
              <a:t>7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31703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제안사의 사업영역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실적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레퍼런스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주요 보유기술 등을 제시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.</a:t>
            </a:r>
            <a:endParaRPr lang="ko-KR" altLang="ko-KR" sz="1800" kern="100" dirty="0">
              <a:effectLst/>
              <a:latin typeface="Noto Sans CJK KR Regular" panose="020B0600000101010101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00F78-5593-4343-A311-132F7CB50D20}" type="slidenum">
              <a:rPr kumimoji="1" lang="x-none" altLang="en-US" smtClean="0"/>
              <a:t>8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01775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제안사의 사업영역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실적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레퍼런스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, </a:t>
            </a:r>
            <a:r>
              <a:rPr lang="ko-KR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주요 보유기술 등을 제시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Noto Sans CJK KR Regular" panose="020B0600000101010101" charset="-127"/>
                <a:cs typeface="굴림" panose="020B0600000101010101" pitchFamily="50" charset="-127"/>
              </a:rPr>
              <a:t>.</a:t>
            </a:r>
            <a:endParaRPr lang="ko-KR" altLang="ko-KR" sz="1800" kern="100" dirty="0">
              <a:effectLst/>
              <a:latin typeface="Noto Sans CJK KR Regular" panose="020B0600000101010101" charset="-127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00F78-5593-4343-A311-132F7CB50D20}" type="slidenum">
              <a:rPr kumimoji="1" lang="x-none" altLang="en-US" smtClean="0"/>
              <a:t>9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01305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F963A95-4760-4647-A1E7-156FB33C23AB}"/>
              </a:ext>
            </a:extLst>
          </p:cNvPr>
          <p:cNvSpPr/>
          <p:nvPr userDrawn="1"/>
        </p:nvSpPr>
        <p:spPr>
          <a:xfrm>
            <a:off x="0" y="0"/>
            <a:ext cx="10691813" cy="4495732"/>
          </a:xfrm>
          <a:prstGeom prst="rect">
            <a:avLst/>
          </a:prstGeom>
          <a:gradFill>
            <a:gsLst>
              <a:gs pos="0">
                <a:srgbClr val="1F67B4"/>
              </a:gs>
              <a:gs pos="100000">
                <a:srgbClr val="1F67B4">
                  <a:alpha val="4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양쪽 모서리가 둥근 사각형 21">
            <a:extLst>
              <a:ext uri="{FF2B5EF4-FFF2-40B4-BE49-F238E27FC236}">
                <a16:creationId xmlns:a16="http://schemas.microsoft.com/office/drawing/2014/main" id="{BC60A7C0-2C28-1D48-9D68-24C9F8BFAA0D}"/>
              </a:ext>
            </a:extLst>
          </p:cNvPr>
          <p:cNvSpPr/>
          <p:nvPr userDrawn="1"/>
        </p:nvSpPr>
        <p:spPr>
          <a:xfrm rot="10800000">
            <a:off x="735061" y="7937"/>
            <a:ext cx="1607321" cy="1491008"/>
          </a:xfrm>
          <a:prstGeom prst="round2SameRect">
            <a:avLst>
              <a:gd name="adj1" fmla="val 3753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3" y="51822"/>
            <a:ext cx="1030137" cy="13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2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3577E7-A035-FF4A-A2B0-3AAF4E15E04C}"/>
              </a:ext>
            </a:extLst>
          </p:cNvPr>
          <p:cNvSpPr/>
          <p:nvPr userDrawn="1"/>
        </p:nvSpPr>
        <p:spPr>
          <a:xfrm>
            <a:off x="5345906" y="-24"/>
            <a:ext cx="5345902" cy="7559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297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00452838-D04F-A34C-92F6-363C96CBA779}"/>
              </a:ext>
            </a:extLst>
          </p:cNvPr>
          <p:cNvCxnSpPr/>
          <p:nvPr userDrawn="1"/>
        </p:nvCxnSpPr>
        <p:spPr>
          <a:xfrm>
            <a:off x="6045492" y="1846987"/>
            <a:ext cx="399880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C4F60069-E243-7A4A-8330-F6F7E1196797}"/>
              </a:ext>
            </a:extLst>
          </p:cNvPr>
          <p:cNvSpPr/>
          <p:nvPr userDrawn="1"/>
        </p:nvSpPr>
        <p:spPr>
          <a:xfrm>
            <a:off x="1" y="-1"/>
            <a:ext cx="5345902" cy="7559675"/>
          </a:xfrm>
          <a:prstGeom prst="rect">
            <a:avLst/>
          </a:prstGeom>
          <a:gradFill>
            <a:gsLst>
              <a:gs pos="0">
                <a:srgbClr val="1F67B4"/>
              </a:gs>
              <a:gs pos="100000">
                <a:srgbClr val="1F67B4">
                  <a:alpha val="4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60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0F2E6F9F-F8CC-324E-92B4-EEEDE64270C3}"/>
              </a:ext>
            </a:extLst>
          </p:cNvPr>
          <p:cNvSpPr/>
          <p:nvPr userDrawn="1"/>
        </p:nvSpPr>
        <p:spPr>
          <a:xfrm>
            <a:off x="-2" y="0"/>
            <a:ext cx="10691813" cy="614887"/>
          </a:xfrm>
          <a:prstGeom prst="rect">
            <a:avLst/>
          </a:prstGeom>
          <a:solidFill>
            <a:srgbClr val="F1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sz="2115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65B8287-B1BB-B441-9918-D804A842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2336" y="7311087"/>
            <a:ext cx="787141" cy="182235"/>
          </a:xfrm>
        </p:spPr>
        <p:txBody>
          <a:bodyPr/>
          <a:lstStyle>
            <a:lvl1pPr algn="ctr">
              <a:defRPr sz="1100" b="0"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fld id="{0E80C707-013C-4A44-AF86-4B0C6F112D9A}" type="slidenum">
              <a:rPr kumimoji="1" lang="x-none" altLang="en-US" smtClean="0"/>
              <a:pPr/>
              <a:t>‹#›</a:t>
            </a:fld>
            <a:endParaRPr kumimoji="1" lang="x-none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6" y="146626"/>
            <a:ext cx="10260000" cy="403413"/>
          </a:xfrm>
        </p:spPr>
        <p:txBody>
          <a:bodyPr anchor="b">
            <a:noAutofit/>
          </a:bodyPr>
          <a:lstStyle>
            <a:lvl1pPr marL="0" indent="0">
              <a:buFont typeface="+mj-lt"/>
              <a:buNone/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1C694D27-7796-EB49-8283-E70B03F7A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904" y="769326"/>
            <a:ext cx="10260000" cy="332693"/>
          </a:xfrm>
        </p:spPr>
        <p:txBody>
          <a:bodyPr anchor="ctr">
            <a:normAutofit/>
          </a:bodyPr>
          <a:lstStyle>
            <a:lvl1pPr marL="0" indent="0">
              <a:buNone/>
              <a:defRPr sz="1600" b="0" i="0"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</p:txBody>
      </p:sp>
      <p:sp>
        <p:nvSpPr>
          <p:cNvPr id="23" name="텍스트 개체 틀 12">
            <a:extLst>
              <a:ext uri="{FF2B5EF4-FFF2-40B4-BE49-F238E27FC236}">
                <a16:creationId xmlns:a16="http://schemas.microsoft.com/office/drawing/2014/main" id="{FFF5DB37-18A5-3740-A55F-E51F3BEB1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4" y="1043533"/>
            <a:ext cx="10260000" cy="284693"/>
          </a:xfrm>
        </p:spPr>
        <p:txBody>
          <a:bodyPr anchor="t" anchorCtr="0">
            <a:spAutoFit/>
          </a:bodyPr>
          <a:lstStyle>
            <a:lvl1pPr marL="139700" indent="-139700">
              <a:lnSpc>
                <a:spcPts val="1600"/>
              </a:lnSpc>
              <a:buSzPct val="100000"/>
              <a:buFontTx/>
              <a:buBlip>
                <a:blip r:embed="rId2"/>
              </a:buBlip>
              <a:tabLst/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 마스터 텍스트 스타일을 편집하려면 클릭</a:t>
            </a:r>
          </a:p>
        </p:txBody>
      </p:sp>
      <p:cxnSp>
        <p:nvCxnSpPr>
          <p:cNvPr id="14" name="직선 연결선 13"/>
          <p:cNvCxnSpPr/>
          <p:nvPr userDrawn="1"/>
        </p:nvCxnSpPr>
        <p:spPr>
          <a:xfrm>
            <a:off x="0" y="7236221"/>
            <a:ext cx="1069181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0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840EB91-BC06-2741-B163-55FC14B55CB4}"/>
              </a:ext>
            </a:extLst>
          </p:cNvPr>
          <p:cNvSpPr/>
          <p:nvPr userDrawn="1"/>
        </p:nvSpPr>
        <p:spPr>
          <a:xfrm>
            <a:off x="0" y="0"/>
            <a:ext cx="10691813" cy="4495732"/>
          </a:xfrm>
          <a:prstGeom prst="rect">
            <a:avLst/>
          </a:prstGeom>
          <a:gradFill>
            <a:gsLst>
              <a:gs pos="0">
                <a:srgbClr val="1F67B4"/>
              </a:gs>
              <a:gs pos="100000">
                <a:srgbClr val="1F67B4">
                  <a:alpha val="40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7BD73-251C-AB45-B042-8C038A0F517B}"/>
              </a:ext>
            </a:extLst>
          </p:cNvPr>
          <p:cNvSpPr txBox="1"/>
          <p:nvPr userDrawn="1"/>
        </p:nvSpPr>
        <p:spPr>
          <a:xfrm>
            <a:off x="3168547" y="1403573"/>
            <a:ext cx="43547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4800" b="0" i="0" spc="20" baseline="0" dirty="0">
                <a:solidFill>
                  <a:schemeClr val="bg1"/>
                </a:solidFill>
                <a:effectLst>
                  <a:outerShdw blurRad="381000" algn="ctr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Noto Sans CJK KR Regular" panose="020B0500000000000000" pitchFamily="34" charset="-127"/>
              </a:rPr>
              <a:t>Thank you</a:t>
            </a:r>
            <a:r>
              <a:rPr lang="en-US" altLang="x-none" sz="4800" b="0" i="0" kern="1200" baseline="0" dirty="0">
                <a:solidFill>
                  <a:schemeClr val="tx1"/>
                </a:solidFill>
                <a:effectLst>
                  <a:outerShdw blurRad="381000" algn="ctr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Noto Sans CJK KR Regular" panose="020B0500000000000000" pitchFamily="34" charset="-127"/>
                <a:cs typeface="+mn-cs"/>
              </a:rPr>
              <a:t> </a:t>
            </a:r>
            <a:r>
              <a:rPr lang="en-US" altLang="ko-KR" sz="4800" b="0" i="0" spc="20" baseline="0" dirty="0">
                <a:solidFill>
                  <a:schemeClr val="bg1"/>
                </a:solidFill>
                <a:effectLst>
                  <a:outerShdw blurRad="381000" algn="ctr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Noto Sans CJK KR Regular" panose="020B0500000000000000" pitchFamily="34" charset="-127"/>
              </a:rPr>
              <a:t>for</a:t>
            </a:r>
            <a:endParaRPr lang="en-US" altLang="ko-KR" sz="4800" b="0" i="0" kern="1200" spc="20" baseline="0" dirty="0">
              <a:solidFill>
                <a:schemeClr val="tx1"/>
              </a:solidFill>
              <a:effectLst>
                <a:outerShdw blurRad="381000" algn="ctr" rotWithShape="0">
                  <a:srgbClr val="000000">
                    <a:alpha val="30000"/>
                  </a:srgbClr>
                </a:outerShdw>
              </a:effectLst>
              <a:latin typeface="+mj-lt"/>
              <a:ea typeface="Noto Sans CJK KR Regular" panose="020B0500000000000000" pitchFamily="34" charset="-127"/>
              <a:cs typeface="+mn-cs"/>
            </a:endParaRPr>
          </a:p>
          <a:p>
            <a:pPr algn="ctr">
              <a:spcBef>
                <a:spcPct val="0"/>
              </a:spcBef>
            </a:pPr>
            <a:r>
              <a:rPr lang="en-US" altLang="ko-KR" sz="4800" b="0" i="0" spc="20" baseline="0" dirty="0">
                <a:solidFill>
                  <a:schemeClr val="bg1"/>
                </a:solidFill>
                <a:effectLst>
                  <a:outerShdw blurRad="381000" algn="ctr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Noto Sans CJK KR Regular" panose="020B0500000000000000" pitchFamily="34" charset="-127"/>
              </a:rPr>
              <a:t>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40118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EA71-D75A-7246-A436-2651089E5C02}" type="datetime1">
              <a:rPr kumimoji="1" lang="ko-KR" altLang="en-US" smtClean="0"/>
              <a:t>2025-03-26</a:t>
            </a:fld>
            <a:endParaRPr kumimoji="1" lang="x-non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x-non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C707-013C-4A44-AF86-4B0C6F112D9A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2978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674" r:id="rId3"/>
    <p:sldLayoutId id="2147483682" r:id="rId4"/>
  </p:sldLayoutIdLst>
  <p:hf hdr="0" ft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566759E-11C7-A44A-9771-EE94210C96C6}"/>
              </a:ext>
            </a:extLst>
          </p:cNvPr>
          <p:cNvSpPr/>
          <p:nvPr/>
        </p:nvSpPr>
        <p:spPr>
          <a:xfrm>
            <a:off x="665386" y="2307313"/>
            <a:ext cx="2783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spc="100" smtClean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9000"/>
                    </a:prst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㈜정암</a:t>
            </a:r>
            <a:r>
              <a:rPr lang="en-US" altLang="ko-KR" sz="4000" b="1" spc="100" smtClean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9000"/>
                    </a:prst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TSH</a:t>
            </a:r>
            <a:endParaRPr lang="ko-KR" altLang="en-US" sz="4000" b="1" spc="100">
              <a:solidFill>
                <a:schemeClr val="bg1"/>
              </a:solidFill>
              <a:effectLst>
                <a:outerShdw blurRad="254000" algn="ctr" rotWithShape="0">
                  <a:prstClr val="black">
                    <a:alpha val="39000"/>
                  </a:prstClr>
                </a:outerShdw>
              </a:effectLst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42B7A10-9ECE-8341-A25B-304938E3A43D}"/>
              </a:ext>
            </a:extLst>
          </p:cNvPr>
          <p:cNvSpPr/>
          <p:nvPr/>
        </p:nvSpPr>
        <p:spPr>
          <a:xfrm>
            <a:off x="665386" y="3131765"/>
            <a:ext cx="3326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spc="100" smtClean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9000"/>
                    </a:prst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회사소개서</a:t>
            </a:r>
            <a:endParaRPr lang="ko-KR" altLang="en-US" sz="4800" b="1" spc="-100" dirty="0">
              <a:solidFill>
                <a:schemeClr val="bg1"/>
              </a:solidFill>
              <a:effectLst>
                <a:outerShdw blurRad="254000" algn="ctr" rotWithShape="0">
                  <a:prstClr val="black">
                    <a:alpha val="39000"/>
                  </a:prstClr>
                </a:outerShdw>
              </a:effectLst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8640C14-665A-5643-9B98-509D33F8857B}"/>
              </a:ext>
            </a:extLst>
          </p:cNvPr>
          <p:cNvSpPr txBox="1">
            <a:spLocks/>
          </p:cNvSpPr>
          <p:nvPr/>
        </p:nvSpPr>
        <p:spPr>
          <a:xfrm>
            <a:off x="735062" y="5037607"/>
            <a:ext cx="2405658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chemeClr val="bg1">
                    <a:lumMod val="75000"/>
                  </a:schemeClr>
                </a:solidFill>
                <a:effectLst/>
                <a:latin typeface="KoPubDotum_Pro Light" pitchFamily="2" charset="-127"/>
                <a:ea typeface="KoPubDotum_Pro Light" pitchFamily="2" charset="-127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2025.01</a:t>
            </a:r>
            <a:endParaRPr kumimoji="1" lang="x-none" altLang="en-US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272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2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BB4826B-C6C2-014E-9BB3-EEB70BC2B7AA}"/>
              </a:ext>
            </a:extLst>
          </p:cNvPr>
          <p:cNvSpPr txBox="1"/>
          <p:nvPr/>
        </p:nvSpPr>
        <p:spPr>
          <a:xfrm>
            <a:off x="6044846" y="2267669"/>
            <a:ext cx="30828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7500" indent="-317500">
              <a:lnSpc>
                <a:spcPct val="200000"/>
              </a:lnSpc>
              <a:buAutoNum type="arabicPeriod"/>
            </a:pPr>
            <a:r>
              <a:rPr kumimoji="1" lang="ko-KR" altLang="en-US" sz="2000" dirty="0" err="1">
                <a:solidFill>
                  <a:schemeClr val="accent1">
                    <a:lumMod val="7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제안사</a:t>
            </a:r>
            <a:r>
              <a:rPr kumimoji="1" lang="ko-KR" altLang="en-US" sz="2000" dirty="0">
                <a:solidFill>
                  <a:schemeClr val="accent1">
                    <a:lumMod val="7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일반현황</a:t>
            </a:r>
          </a:p>
          <a:p>
            <a:pPr marL="317500" indent="-317500">
              <a:lnSpc>
                <a:spcPct val="200000"/>
              </a:lnSpc>
              <a:buAutoNum type="arabicPeriod"/>
            </a:pPr>
            <a:r>
              <a:rPr kumimoji="1" lang="ko-KR" altLang="en-US" sz="2000" dirty="0" err="1">
                <a:solidFill>
                  <a:schemeClr val="accent1">
                    <a:lumMod val="7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제안사의</a:t>
            </a:r>
            <a:r>
              <a:rPr kumimoji="1" lang="ko-KR" altLang="en-US" sz="2000" dirty="0">
                <a:solidFill>
                  <a:schemeClr val="accent1">
                    <a:lumMod val="7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조직 및 인원</a:t>
            </a:r>
          </a:p>
          <a:p>
            <a:pPr marL="317500" indent="-317500">
              <a:lnSpc>
                <a:spcPct val="200000"/>
              </a:lnSpc>
              <a:buAutoNum type="arabicPeriod"/>
            </a:pPr>
            <a:r>
              <a:rPr kumimoji="1" lang="ko-KR" altLang="en-US" sz="2000" dirty="0">
                <a:solidFill>
                  <a:schemeClr val="accent1">
                    <a:lumMod val="7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제안사의 특징 및 장점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BEF2D-9271-5549-8FC2-6AA442B2B8CB}"/>
              </a:ext>
            </a:extLst>
          </p:cNvPr>
          <p:cNvSpPr txBox="1"/>
          <p:nvPr/>
        </p:nvSpPr>
        <p:spPr>
          <a:xfrm>
            <a:off x="6015696" y="1043533"/>
            <a:ext cx="29306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x-none" sz="4400" spc="-100" dirty="0">
                <a:solidFill>
                  <a:schemeClr val="bg1">
                    <a:lumMod val="7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CONTENTS</a:t>
            </a:r>
            <a:endParaRPr kumimoji="1" lang="x-none" altLang="en-US" sz="4400" spc="-100" dirty="0">
              <a:solidFill>
                <a:schemeClr val="bg1">
                  <a:lumMod val="7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814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5898DA3-DDED-3B41-8339-F32AAF17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707-013C-4A44-AF86-4B0C6F112D9A}" type="slidenum">
              <a:rPr lang="x-none" altLang="en-US" spc="-7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pPr/>
              <a:t>3</a:t>
            </a:fld>
            <a:endParaRPr lang="x-none" altLang="en-US" spc="-7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1. </a:t>
            </a:r>
            <a:r>
              <a:rPr lang="ko-KR" altLang="en-US" spc="-70" dirty="0" err="1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제안사</a:t>
            </a:r>
            <a:r>
              <a:rPr lang="ko-KR" altLang="en-US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일반 현황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ko-KR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1-1. </a:t>
            </a:r>
            <a:r>
              <a:rPr lang="ko-KR" altLang="en-US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일반 현황 및 연혁</a:t>
            </a:r>
            <a:r>
              <a:rPr lang="en-US" altLang="ko-KR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(1/2)</a:t>
            </a:r>
            <a:endParaRPr lang="ko-KR" altLang="en-US" spc="-7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316" name="텍스트 개체 틀 315">
            <a:extLst>
              <a:ext uri="{FF2B5EF4-FFF2-40B4-BE49-F238E27FC236}">
                <a16:creationId xmlns:a16="http://schemas.microsoft.com/office/drawing/2014/main" id="{3D2E06F0-D9DB-4441-8493-7FDC90E003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4" y="1043533"/>
            <a:ext cx="10260000" cy="297517"/>
          </a:xfrm>
        </p:spPr>
        <p:txBody>
          <a:bodyPr/>
          <a:lstStyle/>
          <a:p>
            <a:r>
              <a:rPr lang="en-US" altLang="ko-KR" spc="-7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2006</a:t>
            </a:r>
            <a:r>
              <a:rPr lang="ko-KR" altLang="en-US" spc="-7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</a:t>
            </a:r>
            <a:r>
              <a:rPr lang="ko-KR" altLang="en-US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설립 </a:t>
            </a:r>
            <a:r>
              <a:rPr lang="ko-KR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이래 </a:t>
            </a:r>
            <a:r>
              <a:rPr lang="en-US" altLang="ko-KR" spc="-7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LIG</a:t>
            </a:r>
            <a:r>
              <a:rPr lang="ko-KR" altLang="en-US" spc="-70" smtClean="0"/>
              <a:t>넥스원</a:t>
            </a:r>
            <a:r>
              <a:rPr lang="ko-KR" altLang="en-US" spc="-7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ko-KR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내 </a:t>
            </a:r>
            <a:r>
              <a:rPr lang="en-US" altLang="ko-KR" spc="-7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</a:t>
            </a:r>
            <a:r>
              <a:rPr lang="ko-KR" altLang="en-US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컨설팅</a:t>
            </a:r>
            <a:r>
              <a:rPr lang="en-US" altLang="ko-KR" spc="-7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pc="-7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시스템 </a:t>
            </a:r>
            <a:r>
              <a:rPr lang="ko-KR" altLang="en-US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구축</a:t>
            </a:r>
            <a:r>
              <a:rPr lang="en-US" altLang="ko-KR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/</a:t>
            </a:r>
            <a:r>
              <a:rPr lang="ko-KR" altLang="en-US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운영에 이르는 </a:t>
            </a:r>
            <a:r>
              <a:rPr lang="en-US" altLang="ko-KR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Total IT </a:t>
            </a:r>
            <a:r>
              <a:rPr lang="ko-KR" altLang="en-US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서비스를 </a:t>
            </a:r>
            <a:r>
              <a:rPr lang="ko-KR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제공하는 </a:t>
            </a:r>
            <a:r>
              <a:rPr lang="en-US" altLang="ko-KR" spc="-70" smtClean="0"/>
              <a:t>BI </a:t>
            </a:r>
            <a:r>
              <a:rPr lang="ko-KR" altLang="en-US" spc="-70" smtClean="0"/>
              <a:t>전문</a:t>
            </a:r>
            <a:r>
              <a:rPr lang="ko-KR" altLang="en-US" spc="-7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회사로 성장하고 있습니다</a:t>
            </a:r>
            <a:endParaRPr lang="ko-KR" altLang="en-US" spc="-7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pic>
        <p:nvPicPr>
          <p:cNvPr id="146" name="Picture 37" descr="D017145">
            <a:extLst>
              <a:ext uri="{FF2B5EF4-FFF2-40B4-BE49-F238E27FC236}">
                <a16:creationId xmlns:a16="http://schemas.microsoft.com/office/drawing/2014/main" id="{62332056-F625-244B-970B-5461A0AC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/>
          <a:stretch/>
        </p:blipFill>
        <p:spPr bwMode="auto">
          <a:xfrm>
            <a:off x="0" y="5625777"/>
            <a:ext cx="9682466" cy="15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033EA876-1312-7341-B539-B61EBF5CAE88}"/>
              </a:ext>
            </a:extLst>
          </p:cNvPr>
          <p:cNvGrpSpPr/>
          <p:nvPr/>
        </p:nvGrpSpPr>
        <p:grpSpPr>
          <a:xfrm>
            <a:off x="307773" y="4228907"/>
            <a:ext cx="10449465" cy="3079322"/>
            <a:chOff x="411339" y="4117706"/>
            <a:chExt cx="10243313" cy="3079322"/>
          </a:xfrm>
        </p:grpSpPr>
        <p:sp>
          <p:nvSpPr>
            <p:cNvPr id="195" name="직사각형 194">
              <a:extLst>
                <a:ext uri="{FF2B5EF4-FFF2-40B4-BE49-F238E27FC236}">
                  <a16:creationId xmlns:a16="http://schemas.microsoft.com/office/drawing/2014/main" id="{679C16BE-86AB-6345-A167-8CC1B9C99210}"/>
                </a:ext>
              </a:extLst>
            </p:cNvPr>
            <p:cNvSpPr/>
            <p:nvPr/>
          </p:nvSpPr>
          <p:spPr>
            <a:xfrm>
              <a:off x="5445173" y="5389786"/>
              <a:ext cx="3186442" cy="333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2013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06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04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ko-KR" altLang="en-US" sz="700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㈜정암</a:t>
              </a:r>
              <a:r>
                <a:rPr lang="en-US" altLang="ko-KR" sz="700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TSH</a:t>
              </a:r>
              <a:r>
                <a:rPr lang="ko-KR" altLang="en-US" sz="700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동반협력사 </a:t>
              </a:r>
              <a:r>
                <a:rPr lang="ko-KR" altLang="en-US" sz="700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인증</a:t>
              </a:r>
              <a:endParaRPr lang="ko-KR" altLang="en-US" sz="700" spc="-7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2013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12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06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국군기무사령부 주전산기 도입 유지보수</a:t>
              </a:r>
            </a:p>
          </p:txBody>
        </p:sp>
        <p:sp>
          <p:nvSpPr>
            <p:cNvPr id="196" name="양쪽 모서리가 둥근 사각형 443">
              <a:extLst>
                <a:ext uri="{FF2B5EF4-FFF2-40B4-BE49-F238E27FC236}">
                  <a16:creationId xmlns:a16="http://schemas.microsoft.com/office/drawing/2014/main" id="{3D082611-95E6-1144-852D-549488C6EDA0}"/>
                </a:ext>
              </a:extLst>
            </p:cNvPr>
            <p:cNvSpPr/>
            <p:nvPr/>
          </p:nvSpPr>
          <p:spPr>
            <a:xfrm>
              <a:off x="414192" y="4126747"/>
              <a:ext cx="9893072" cy="202221"/>
            </a:xfrm>
            <a:prstGeom prst="rect">
              <a:avLst/>
            </a:prstGeom>
            <a:gradFill flip="none" rotWithShape="1">
              <a:gsLst>
                <a:gs pos="100000">
                  <a:srgbClr val="C8DAED">
                    <a:alpha val="0"/>
                  </a:srgbClr>
                </a:gs>
                <a:gs pos="50000">
                  <a:srgbClr val="90B4DA">
                    <a:alpha val="71881"/>
                  </a:srgbClr>
                </a:gs>
                <a:gs pos="0">
                  <a:srgbClr val="2168B5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endParaRPr lang="ko-KR" altLang="en-US" sz="2500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97" name="직사각형 196">
              <a:extLst>
                <a:ext uri="{FF2B5EF4-FFF2-40B4-BE49-F238E27FC236}">
                  <a16:creationId xmlns:a16="http://schemas.microsoft.com/office/drawing/2014/main" id="{7F2352FA-3E12-4F4A-86D8-FD467952B175}"/>
                </a:ext>
              </a:extLst>
            </p:cNvPr>
            <p:cNvSpPr/>
            <p:nvPr/>
          </p:nvSpPr>
          <p:spPr>
            <a:xfrm>
              <a:off x="7980050" y="5760176"/>
              <a:ext cx="252290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2007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04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LG CNS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서버자동화 솔루션 유지보수 계약</a:t>
              </a:r>
            </a:p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2007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08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22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㈜듀크앤필릭스 법인화</a:t>
              </a:r>
            </a:p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2009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㈜정암티에스에이치로 </a:t>
              </a:r>
              <a:r>
                <a:rPr lang="ko-KR" altLang="en-US" sz="700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상호변경</a:t>
              </a:r>
              <a:endParaRPr lang="ko-KR" altLang="en-US" sz="700" spc="-7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2009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10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손해보험㈜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IT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운영프로젝트 사업참여</a:t>
              </a:r>
            </a:p>
          </p:txBody>
        </p:sp>
        <p:sp>
          <p:nvSpPr>
            <p:cNvPr id="198" name="직사각형 197">
              <a:extLst>
                <a:ext uri="{FF2B5EF4-FFF2-40B4-BE49-F238E27FC236}">
                  <a16:creationId xmlns:a16="http://schemas.microsoft.com/office/drawing/2014/main" id="{B023684C-6EEB-6B46-B1A8-9658A04F25F5}"/>
                </a:ext>
              </a:extLst>
            </p:cNvPr>
            <p:cNvSpPr/>
            <p:nvPr/>
          </p:nvSpPr>
          <p:spPr>
            <a:xfrm>
              <a:off x="8370758" y="4117706"/>
              <a:ext cx="196630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ko-KR" altLang="en-US" sz="800" b="1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㈜정암</a:t>
              </a:r>
              <a:r>
                <a:rPr lang="en-US" altLang="ko-KR" sz="800" b="1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TSH </a:t>
              </a:r>
              <a:r>
                <a:rPr lang="ko-KR" altLang="en-US" sz="800" b="1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창립</a:t>
              </a:r>
              <a:r>
                <a:rPr lang="en-US" altLang="ko-KR" sz="800" b="1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(2006.01</a:t>
              </a:r>
              <a:r>
                <a:rPr lang="ko-KR" altLang="en-US" sz="800" b="1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</a:t>
              </a:r>
              <a:r>
                <a:rPr lang="en-US" altLang="ko-KR" sz="800" b="1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)</a:t>
              </a:r>
              <a:endParaRPr lang="en-US" altLang="ko-KR" sz="800" b="1" spc="-70" dirty="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99" name="직사각형 198">
              <a:extLst>
                <a:ext uri="{FF2B5EF4-FFF2-40B4-BE49-F238E27FC236}">
                  <a16:creationId xmlns:a16="http://schemas.microsoft.com/office/drawing/2014/main" id="{A8A26D9A-EC4E-B144-8D3D-5EA70D154437}"/>
                </a:ext>
              </a:extLst>
            </p:cNvPr>
            <p:cNvSpPr/>
            <p:nvPr/>
          </p:nvSpPr>
          <p:spPr>
            <a:xfrm>
              <a:off x="2953640" y="4647235"/>
              <a:ext cx="2600935" cy="1197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2015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07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14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국민건강보험공단 </a:t>
              </a:r>
              <a:endPara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>
                <a:spcAft>
                  <a:spcPts val="300"/>
                </a:spcAft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                                      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장기요양모바일시스템 구축</a:t>
              </a:r>
            </a:p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2016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03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25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한국휴렛패커드 비즈니스 파트너쉽 계약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(T2)</a:t>
              </a:r>
            </a:p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2016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10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06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LG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전자㈜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B2B 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파트너쉽 계약</a:t>
              </a:r>
              <a:endParaRPr lang="en-US" altLang="ko-KR" sz="700" spc="-7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2017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07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한국투자증권 기금운용 관리홈페이지</a:t>
              </a:r>
              <a:endPara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>
                <a:spcAft>
                  <a:spcPts val="300"/>
                </a:spcAft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                                    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구축</a:t>
              </a: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2018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03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물리적 망분리 구축</a:t>
              </a: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2018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09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18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근로시간관리 시스템 구축</a:t>
              </a:r>
            </a:p>
          </p:txBody>
        </p:sp>
        <p:sp>
          <p:nvSpPr>
            <p:cNvPr id="200" name="직사각형 199">
              <a:extLst>
                <a:ext uri="{FF2B5EF4-FFF2-40B4-BE49-F238E27FC236}">
                  <a16:creationId xmlns:a16="http://schemas.microsoft.com/office/drawing/2014/main" id="{71D7DDD3-D400-E447-9B2E-EA9430C5C975}"/>
                </a:ext>
              </a:extLst>
            </p:cNvPr>
            <p:cNvSpPr/>
            <p:nvPr/>
          </p:nvSpPr>
          <p:spPr>
            <a:xfrm>
              <a:off x="7980050" y="4647235"/>
              <a:ext cx="2674602" cy="466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2006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03</a:t>
              </a:r>
              <a:r>
                <a:rPr lang="ko-KR" altLang="en-US" sz="700" spc="-7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스피어헤드 </a:t>
              </a:r>
              <a:r>
                <a:rPr lang="ko-KR" altLang="en-US" sz="700" spc="-70" smtClean="0">
                  <a:solidFill>
                    <a:srgbClr val="2168B5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칭립</a:t>
              </a:r>
              <a:endParaRPr lang="ko-KR" altLang="en-US" sz="700" spc="-7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2006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10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블레이드로직 솔루션 아시아 독점 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계약</a:t>
              </a:r>
              <a:endPara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2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2006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04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30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LG CNS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서버자동화 솔루션 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납품</a:t>
              </a:r>
              <a:endPara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01" name="직사각형 200">
              <a:extLst>
                <a:ext uri="{FF2B5EF4-FFF2-40B4-BE49-F238E27FC236}">
                  <a16:creationId xmlns:a16="http://schemas.microsoft.com/office/drawing/2014/main" id="{EE238B44-F063-4C48-8922-C0A22800DF24}"/>
                </a:ext>
              </a:extLst>
            </p:cNvPr>
            <p:cNvSpPr/>
            <p:nvPr/>
          </p:nvSpPr>
          <p:spPr>
            <a:xfrm>
              <a:off x="447275" y="6119810"/>
              <a:ext cx="242437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2024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09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30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</a:t>
              </a: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EHS 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시스템 구축</a:t>
              </a:r>
              <a:endParaRPr lang="en-US" altLang="ko-KR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2024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10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그룹웨어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&amp; 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통합지원 고도화</a:t>
              </a:r>
              <a:endParaRPr lang="en-US" altLang="ko-KR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2024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협력개발 시스템 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구축</a:t>
              </a:r>
              <a:endParaRPr lang="en-US" altLang="ko-KR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2024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12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IT Infra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통합서버 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구축</a:t>
              </a:r>
              <a:endParaRPr lang="en-US" altLang="ko-KR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2024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12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CDS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망연계 시스템 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구축</a:t>
              </a:r>
              <a:endParaRPr lang="en-US" altLang="ko-KR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2025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세종연구소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IT Infra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환경 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구축</a:t>
              </a:r>
              <a:endParaRPr lang="en-US" altLang="ko-KR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2025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02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28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사업관리 시스템 </a:t>
              </a:r>
              <a:r>
                <a:rPr lang="ko-KR" altLang="en-US" sz="700" spc="-70" smtClean="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구축</a:t>
              </a:r>
              <a:endParaRPr lang="en-US" altLang="ko-KR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02" name="직사각형 201">
              <a:extLst>
                <a:ext uri="{FF2B5EF4-FFF2-40B4-BE49-F238E27FC236}">
                  <a16:creationId xmlns:a16="http://schemas.microsoft.com/office/drawing/2014/main" id="{62DE8570-DC01-8541-B78D-7215565E58FF}"/>
                </a:ext>
              </a:extLst>
            </p:cNvPr>
            <p:cNvSpPr/>
            <p:nvPr/>
          </p:nvSpPr>
          <p:spPr>
            <a:xfrm>
              <a:off x="447274" y="4647235"/>
              <a:ext cx="242437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2022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07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대외서비스 업그레이드 </a:t>
              </a:r>
              <a:endPara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2022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12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인프라 최신화 구축</a:t>
              </a:r>
              <a:endPara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2023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판교연구소 인프라 구축</a:t>
              </a: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2023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05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SLM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업그레이드 구축</a:t>
              </a:r>
              <a:endPara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2023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05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NAC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업그레이드 구축</a:t>
              </a:r>
              <a:endPara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2023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DLP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신규 구축</a:t>
              </a:r>
              <a:endPara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2023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12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무선 환경 구축</a:t>
              </a:r>
            </a:p>
          </p:txBody>
        </p:sp>
        <p:sp>
          <p:nvSpPr>
            <p:cNvPr id="203" name="직사각형 202">
              <a:extLst>
                <a:ext uri="{FF2B5EF4-FFF2-40B4-BE49-F238E27FC236}">
                  <a16:creationId xmlns:a16="http://schemas.microsoft.com/office/drawing/2014/main" id="{3878CD66-F356-C749-BEF4-6C7D31D0C8F1}"/>
                </a:ext>
              </a:extLst>
            </p:cNvPr>
            <p:cNvSpPr/>
            <p:nvPr/>
          </p:nvSpPr>
          <p:spPr>
            <a:xfrm>
              <a:off x="5445173" y="4647235"/>
              <a:ext cx="2562142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2010</a:t>
              </a:r>
              <a:r>
                <a:rPr lang="ko-KR" altLang="en-US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 </a:t>
              </a:r>
              <a:r>
                <a:rPr lang="en-US" altLang="ko-KR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넥스원㈜ </a:t>
              </a:r>
              <a:r>
                <a:rPr lang="en-US" altLang="ko-KR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IT</a:t>
              </a:r>
              <a:r>
                <a:rPr lang="ko-KR" altLang="en-US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운영프로젝트 </a:t>
              </a:r>
              <a:r>
                <a:rPr lang="ko-KR" altLang="en-US" sz="700" spc="-7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사업참여</a:t>
              </a:r>
              <a:endParaRPr lang="ko-KR" altLang="en-US" sz="700" spc="-7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2012</a:t>
              </a:r>
              <a:r>
                <a:rPr lang="ko-KR" altLang="en-US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09</a:t>
              </a:r>
              <a:r>
                <a:rPr lang="ko-KR" altLang="en-US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</a:t>
              </a:r>
              <a:r>
                <a:rPr lang="ko-KR" altLang="en-US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 </a:t>
              </a:r>
              <a:r>
                <a:rPr lang="en-US" altLang="ko-KR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넥스원㈜ </a:t>
              </a:r>
              <a:r>
                <a:rPr lang="en-US" altLang="ko-KR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IPT</a:t>
              </a:r>
              <a:r>
                <a:rPr lang="ko-KR" altLang="en-US" sz="70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시스템 구축</a:t>
              </a:r>
            </a:p>
          </p:txBody>
        </p:sp>
        <p:sp>
          <p:nvSpPr>
            <p:cNvPr id="204" name="자유형: 도형 509">
              <a:extLst>
                <a:ext uri="{FF2B5EF4-FFF2-40B4-BE49-F238E27FC236}">
                  <a16:creationId xmlns:a16="http://schemas.microsoft.com/office/drawing/2014/main" id="{33F11F59-4FC8-DC42-8FEF-D2DB2DA9F9EB}"/>
                </a:ext>
              </a:extLst>
            </p:cNvPr>
            <p:cNvSpPr/>
            <p:nvPr/>
          </p:nvSpPr>
          <p:spPr>
            <a:xfrm>
              <a:off x="7934987" y="4324339"/>
              <a:ext cx="196347" cy="1325179"/>
            </a:xfrm>
            <a:custGeom>
              <a:avLst/>
              <a:gdLst>
                <a:gd name="connsiteX0" fmla="*/ 0 w 342900"/>
                <a:gd name="connsiteY0" fmla="*/ 0 h 3695700"/>
                <a:gd name="connsiteX1" fmla="*/ 0 w 342900"/>
                <a:gd name="connsiteY1" fmla="*/ 3695700 h 3695700"/>
                <a:gd name="connsiteX2" fmla="*/ 342900 w 342900"/>
                <a:gd name="connsiteY2" fmla="*/ 369570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3695700">
                  <a:moveTo>
                    <a:pt x="0" y="0"/>
                  </a:moveTo>
                  <a:lnTo>
                    <a:pt x="0" y="3695700"/>
                  </a:lnTo>
                  <a:lnTo>
                    <a:pt x="342900" y="3695700"/>
                  </a:lnTo>
                </a:path>
              </a:pathLst>
            </a:custGeom>
            <a:noFill/>
            <a:ln>
              <a:solidFill>
                <a:srgbClr val="216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05" name="직사각형 204">
              <a:extLst>
                <a:ext uri="{FF2B5EF4-FFF2-40B4-BE49-F238E27FC236}">
                  <a16:creationId xmlns:a16="http://schemas.microsoft.com/office/drawing/2014/main" id="{CCB14620-B317-474B-884E-8592696A9922}"/>
                </a:ext>
              </a:extLst>
            </p:cNvPr>
            <p:cNvSpPr/>
            <p:nvPr/>
          </p:nvSpPr>
          <p:spPr>
            <a:xfrm>
              <a:off x="2900328" y="6071272"/>
              <a:ext cx="258552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2019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07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EA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사업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IT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환경 구축</a:t>
              </a:r>
              <a:endPara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2020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12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홈페이지 구축</a:t>
              </a: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24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모바일 그룹웨어 구축</a:t>
              </a:r>
              <a:endPara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12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UX 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컨설팅</a:t>
              </a:r>
              <a:endPara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  <a:p>
              <a:pPr marL="88900" indent="-88900">
                <a:spcAft>
                  <a:spcPts val="300"/>
                </a:spcAft>
                <a:buFont typeface="Noto Sans CJK KR Regular" panose="02020603020101020101" pitchFamily="18" charset="-127"/>
                <a:buChar char="+"/>
              </a:pP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2021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12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월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31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일         </a:t>
              </a:r>
              <a:r>
                <a:rPr lang="en-US" altLang="ko-KR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LIG</a:t>
              </a:r>
              <a:r>
                <a:rPr lang="ko-KR" altLang="en-US" sz="700" spc="-70">
                  <a:solidFill>
                    <a:srgbClr val="40404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넥스원 클라우드 컨설팅</a:t>
              </a:r>
            </a:p>
          </p:txBody>
        </p:sp>
        <p:cxnSp>
          <p:nvCxnSpPr>
            <p:cNvPr id="206" name="직선 연결선 129">
              <a:extLst>
                <a:ext uri="{FF2B5EF4-FFF2-40B4-BE49-F238E27FC236}">
                  <a16:creationId xmlns:a16="http://schemas.microsoft.com/office/drawing/2014/main" id="{8DFFE8B6-0B7C-C142-8999-7E50040E04B8}"/>
                </a:ext>
              </a:extLst>
            </p:cNvPr>
            <p:cNvCxnSpPr/>
            <p:nvPr/>
          </p:nvCxnSpPr>
          <p:spPr>
            <a:xfrm>
              <a:off x="5031905" y="4581376"/>
              <a:ext cx="1318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직선 연결선 71">
              <a:extLst>
                <a:ext uri="{FF2B5EF4-FFF2-40B4-BE49-F238E27FC236}">
                  <a16:creationId xmlns:a16="http://schemas.microsoft.com/office/drawing/2014/main" id="{4D76EF99-02FB-6141-B00F-8108395E6888}"/>
                </a:ext>
              </a:extLst>
            </p:cNvPr>
            <p:cNvCxnSpPr>
              <a:cxnSpLocks/>
            </p:cNvCxnSpPr>
            <p:nvPr/>
          </p:nvCxnSpPr>
          <p:spPr>
            <a:xfrm>
              <a:off x="7928756" y="4522025"/>
              <a:ext cx="463340" cy="0"/>
            </a:xfrm>
            <a:prstGeom prst="line">
              <a:avLst/>
            </a:prstGeom>
            <a:noFill/>
            <a:ln>
              <a:solidFill>
                <a:srgbClr val="216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8" name="자유형: 도형 509">
              <a:extLst>
                <a:ext uri="{FF2B5EF4-FFF2-40B4-BE49-F238E27FC236}">
                  <a16:creationId xmlns:a16="http://schemas.microsoft.com/office/drawing/2014/main" id="{66A4FF5F-6B74-3A47-861A-BB9CC50DA098}"/>
                </a:ext>
              </a:extLst>
            </p:cNvPr>
            <p:cNvSpPr/>
            <p:nvPr/>
          </p:nvSpPr>
          <p:spPr>
            <a:xfrm>
              <a:off x="5394967" y="4324337"/>
              <a:ext cx="204878" cy="982938"/>
            </a:xfrm>
            <a:custGeom>
              <a:avLst/>
              <a:gdLst>
                <a:gd name="connsiteX0" fmla="*/ 0 w 342900"/>
                <a:gd name="connsiteY0" fmla="*/ 0 h 3695700"/>
                <a:gd name="connsiteX1" fmla="*/ 0 w 342900"/>
                <a:gd name="connsiteY1" fmla="*/ 3695700 h 3695700"/>
                <a:gd name="connsiteX2" fmla="*/ 342900 w 342900"/>
                <a:gd name="connsiteY2" fmla="*/ 369570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3695700">
                  <a:moveTo>
                    <a:pt x="0" y="0"/>
                  </a:moveTo>
                  <a:lnTo>
                    <a:pt x="0" y="3695700"/>
                  </a:lnTo>
                  <a:lnTo>
                    <a:pt x="342900" y="3695700"/>
                  </a:lnTo>
                </a:path>
              </a:pathLst>
            </a:custGeom>
            <a:noFill/>
            <a:ln>
              <a:solidFill>
                <a:srgbClr val="216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cxnSp>
          <p:nvCxnSpPr>
            <p:cNvPr id="209" name="직선 연결선 71">
              <a:extLst>
                <a:ext uri="{FF2B5EF4-FFF2-40B4-BE49-F238E27FC236}">
                  <a16:creationId xmlns:a16="http://schemas.microsoft.com/office/drawing/2014/main" id="{516F0198-9A0F-E745-8FDA-A0BC96ED5B5E}"/>
                </a:ext>
              </a:extLst>
            </p:cNvPr>
            <p:cNvCxnSpPr>
              <a:cxnSpLocks/>
            </p:cNvCxnSpPr>
            <p:nvPr/>
          </p:nvCxnSpPr>
          <p:spPr>
            <a:xfrm>
              <a:off x="5396465" y="4522025"/>
              <a:ext cx="463340" cy="0"/>
            </a:xfrm>
            <a:prstGeom prst="line">
              <a:avLst/>
            </a:prstGeom>
            <a:noFill/>
            <a:ln>
              <a:solidFill>
                <a:srgbClr val="216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0" name="자유형: 도형 509">
              <a:extLst>
                <a:ext uri="{FF2B5EF4-FFF2-40B4-BE49-F238E27FC236}">
                  <a16:creationId xmlns:a16="http://schemas.microsoft.com/office/drawing/2014/main" id="{B220EEEF-AF03-DE4A-85CF-480FC88B9B38}"/>
                </a:ext>
              </a:extLst>
            </p:cNvPr>
            <p:cNvSpPr/>
            <p:nvPr/>
          </p:nvSpPr>
          <p:spPr>
            <a:xfrm>
              <a:off x="2894951" y="4322703"/>
              <a:ext cx="217701" cy="1699173"/>
            </a:xfrm>
            <a:custGeom>
              <a:avLst/>
              <a:gdLst>
                <a:gd name="connsiteX0" fmla="*/ 0 w 342900"/>
                <a:gd name="connsiteY0" fmla="*/ 0 h 3695700"/>
                <a:gd name="connsiteX1" fmla="*/ 0 w 342900"/>
                <a:gd name="connsiteY1" fmla="*/ 3695700 h 3695700"/>
                <a:gd name="connsiteX2" fmla="*/ 342900 w 342900"/>
                <a:gd name="connsiteY2" fmla="*/ 369570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3695700">
                  <a:moveTo>
                    <a:pt x="0" y="0"/>
                  </a:moveTo>
                  <a:lnTo>
                    <a:pt x="0" y="3695700"/>
                  </a:lnTo>
                  <a:lnTo>
                    <a:pt x="342900" y="3695700"/>
                  </a:lnTo>
                </a:path>
              </a:pathLst>
            </a:custGeom>
            <a:noFill/>
            <a:ln>
              <a:solidFill>
                <a:srgbClr val="216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cxnSp>
          <p:nvCxnSpPr>
            <p:cNvPr id="211" name="직선 연결선 71">
              <a:extLst>
                <a:ext uri="{FF2B5EF4-FFF2-40B4-BE49-F238E27FC236}">
                  <a16:creationId xmlns:a16="http://schemas.microsoft.com/office/drawing/2014/main" id="{60A1CDF8-5DF1-164F-8156-8AE243B0ABA2}"/>
                </a:ext>
              </a:extLst>
            </p:cNvPr>
            <p:cNvCxnSpPr>
              <a:cxnSpLocks/>
            </p:cNvCxnSpPr>
            <p:nvPr/>
          </p:nvCxnSpPr>
          <p:spPr>
            <a:xfrm>
              <a:off x="2904367" y="4522025"/>
              <a:ext cx="463340" cy="0"/>
            </a:xfrm>
            <a:prstGeom prst="line">
              <a:avLst/>
            </a:prstGeom>
            <a:noFill/>
            <a:ln>
              <a:solidFill>
                <a:srgbClr val="216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2" name="자유형: 도형 509">
              <a:extLst>
                <a:ext uri="{FF2B5EF4-FFF2-40B4-BE49-F238E27FC236}">
                  <a16:creationId xmlns:a16="http://schemas.microsoft.com/office/drawing/2014/main" id="{CD72801E-EEE5-EF47-B758-83EE0853C4E2}"/>
                </a:ext>
              </a:extLst>
            </p:cNvPr>
            <p:cNvSpPr/>
            <p:nvPr/>
          </p:nvSpPr>
          <p:spPr>
            <a:xfrm>
              <a:off x="411339" y="4332150"/>
              <a:ext cx="215813" cy="1640129"/>
            </a:xfrm>
            <a:custGeom>
              <a:avLst/>
              <a:gdLst>
                <a:gd name="connsiteX0" fmla="*/ 0 w 342900"/>
                <a:gd name="connsiteY0" fmla="*/ 0 h 3695700"/>
                <a:gd name="connsiteX1" fmla="*/ 0 w 342900"/>
                <a:gd name="connsiteY1" fmla="*/ 3695700 h 3695700"/>
                <a:gd name="connsiteX2" fmla="*/ 342900 w 342900"/>
                <a:gd name="connsiteY2" fmla="*/ 369570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3695700">
                  <a:moveTo>
                    <a:pt x="0" y="0"/>
                  </a:moveTo>
                  <a:lnTo>
                    <a:pt x="0" y="3695700"/>
                  </a:lnTo>
                  <a:lnTo>
                    <a:pt x="342900" y="3695700"/>
                  </a:lnTo>
                </a:path>
              </a:pathLst>
            </a:custGeom>
            <a:noFill/>
            <a:ln>
              <a:solidFill>
                <a:srgbClr val="216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cxnSp>
          <p:nvCxnSpPr>
            <p:cNvPr id="213" name="직선 연결선 71">
              <a:extLst>
                <a:ext uri="{FF2B5EF4-FFF2-40B4-BE49-F238E27FC236}">
                  <a16:creationId xmlns:a16="http://schemas.microsoft.com/office/drawing/2014/main" id="{E32C9A7E-6B01-FC4D-BC94-F59430AD797C}"/>
                </a:ext>
              </a:extLst>
            </p:cNvPr>
            <p:cNvCxnSpPr>
              <a:cxnSpLocks/>
            </p:cNvCxnSpPr>
            <p:nvPr/>
          </p:nvCxnSpPr>
          <p:spPr>
            <a:xfrm>
              <a:off x="419850" y="4522025"/>
              <a:ext cx="463340" cy="0"/>
            </a:xfrm>
            <a:prstGeom prst="line">
              <a:avLst/>
            </a:prstGeom>
            <a:noFill/>
            <a:ln>
              <a:solidFill>
                <a:srgbClr val="2168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4" name="모서리가 둥근 직사각형 213">
              <a:extLst>
                <a:ext uri="{FF2B5EF4-FFF2-40B4-BE49-F238E27FC236}">
                  <a16:creationId xmlns:a16="http://schemas.microsoft.com/office/drawing/2014/main" id="{8590429C-AD07-5940-897B-E436AD57EF9F}"/>
                </a:ext>
              </a:extLst>
            </p:cNvPr>
            <p:cNvSpPr/>
            <p:nvPr/>
          </p:nvSpPr>
          <p:spPr>
            <a:xfrm>
              <a:off x="510976" y="5889903"/>
              <a:ext cx="2246052" cy="192117"/>
            </a:xfrm>
            <a:prstGeom prst="roundRect">
              <a:avLst>
                <a:gd name="adj" fmla="val 50000"/>
              </a:avLst>
            </a:prstGeom>
            <a:solidFill>
              <a:srgbClr val="F1F1F4"/>
            </a:solidFill>
            <a:ln>
              <a:noFill/>
            </a:ln>
            <a:effectLst>
              <a:outerShdw dist="25400" dir="5400000" algn="t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x-none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</a:t>
              </a:r>
              <a:r>
                <a:rPr kumimoji="1" lang="en-US" altLang="ko-KR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024 ~ 2025</a:t>
              </a:r>
              <a:r>
                <a:rPr kumimoji="1" lang="ko-KR" altLang="en-US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</a:t>
              </a:r>
              <a:endParaRPr kumimoji="1" lang="x-none" altLang="en-US" sz="105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15" name="모서리가 둥근 직사각형 214">
              <a:extLst>
                <a:ext uri="{FF2B5EF4-FFF2-40B4-BE49-F238E27FC236}">
                  <a16:creationId xmlns:a16="http://schemas.microsoft.com/office/drawing/2014/main" id="{A9A3EA7A-3F46-A44D-A7E3-BE84FE746AC7}"/>
                </a:ext>
              </a:extLst>
            </p:cNvPr>
            <p:cNvSpPr/>
            <p:nvPr/>
          </p:nvSpPr>
          <p:spPr>
            <a:xfrm>
              <a:off x="523500" y="4438847"/>
              <a:ext cx="2246052" cy="192117"/>
            </a:xfrm>
            <a:prstGeom prst="roundRect">
              <a:avLst>
                <a:gd name="adj" fmla="val 50000"/>
              </a:avLst>
            </a:prstGeom>
            <a:solidFill>
              <a:srgbClr val="F1F1F4"/>
            </a:solidFill>
            <a:ln>
              <a:noFill/>
            </a:ln>
            <a:effectLst>
              <a:outerShdw dist="25400" dir="5400000" algn="t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x-none" sz="1050" spc="-7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</a:t>
              </a:r>
              <a:r>
                <a:rPr kumimoji="1" lang="en-US" altLang="ko-KR" sz="1050" spc="-7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022 ~ 2023</a:t>
              </a:r>
              <a:r>
                <a:rPr kumimoji="1" lang="ko-KR" altLang="en-US" sz="1050" spc="-7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</a:t>
              </a:r>
              <a:endParaRPr kumimoji="1" lang="x-none" altLang="en-US" sz="105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16" name="모서리가 둥근 직사각형 215">
              <a:extLst>
                <a:ext uri="{FF2B5EF4-FFF2-40B4-BE49-F238E27FC236}">
                  <a16:creationId xmlns:a16="http://schemas.microsoft.com/office/drawing/2014/main" id="{6FCF87F3-B024-7C47-8011-277235B1BB38}"/>
                </a:ext>
              </a:extLst>
            </p:cNvPr>
            <p:cNvSpPr/>
            <p:nvPr/>
          </p:nvSpPr>
          <p:spPr>
            <a:xfrm>
              <a:off x="3002111" y="5856681"/>
              <a:ext cx="2246052" cy="192117"/>
            </a:xfrm>
            <a:prstGeom prst="roundRect">
              <a:avLst>
                <a:gd name="adj" fmla="val 50000"/>
              </a:avLst>
            </a:prstGeom>
            <a:solidFill>
              <a:srgbClr val="F1F1F4"/>
            </a:solidFill>
            <a:ln>
              <a:noFill/>
            </a:ln>
            <a:effectLst>
              <a:outerShdw dist="25400" dir="5400000" algn="t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x-none" sz="1050" spc="-7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</a:t>
              </a:r>
              <a:r>
                <a:rPr kumimoji="1" lang="en-US" altLang="ko-KR" sz="1050" spc="-7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019 ~ 2021</a:t>
              </a:r>
              <a:r>
                <a:rPr kumimoji="1" lang="ko-KR" altLang="en-US" sz="1050" spc="-7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</a:t>
              </a:r>
              <a:endParaRPr kumimoji="1" lang="x-none" altLang="en-US" sz="105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17" name="모서리가 둥근 직사각형 216">
              <a:extLst>
                <a:ext uri="{FF2B5EF4-FFF2-40B4-BE49-F238E27FC236}">
                  <a16:creationId xmlns:a16="http://schemas.microsoft.com/office/drawing/2014/main" id="{EEFF656E-C99F-C549-AAE8-7BCE296F62E2}"/>
                </a:ext>
              </a:extLst>
            </p:cNvPr>
            <p:cNvSpPr/>
            <p:nvPr/>
          </p:nvSpPr>
          <p:spPr>
            <a:xfrm>
              <a:off x="3014635" y="4435968"/>
              <a:ext cx="2246052" cy="192117"/>
            </a:xfrm>
            <a:prstGeom prst="roundRect">
              <a:avLst>
                <a:gd name="adj" fmla="val 50000"/>
              </a:avLst>
            </a:prstGeom>
            <a:solidFill>
              <a:srgbClr val="F1F1F4"/>
            </a:solidFill>
            <a:ln>
              <a:noFill/>
            </a:ln>
            <a:effectLst>
              <a:outerShdw dist="25400" dir="5400000" algn="t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x-none" sz="1050" spc="-7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</a:t>
              </a:r>
              <a:r>
                <a:rPr kumimoji="1" lang="en-US" altLang="ko-KR" sz="1050" spc="-7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015 ~ 2018</a:t>
              </a:r>
              <a:r>
                <a:rPr kumimoji="1" lang="ko-KR" altLang="en-US" sz="1050" spc="-7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</a:t>
              </a:r>
              <a:endParaRPr kumimoji="1" lang="x-none" altLang="en-US" sz="105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18" name="모서리가 둥근 직사각형 217">
              <a:extLst>
                <a:ext uri="{FF2B5EF4-FFF2-40B4-BE49-F238E27FC236}">
                  <a16:creationId xmlns:a16="http://schemas.microsoft.com/office/drawing/2014/main" id="{CCA51BD0-6F49-B146-ADD5-CEE6A7B4B45E}"/>
                </a:ext>
              </a:extLst>
            </p:cNvPr>
            <p:cNvSpPr/>
            <p:nvPr/>
          </p:nvSpPr>
          <p:spPr>
            <a:xfrm>
              <a:off x="5496634" y="5180804"/>
              <a:ext cx="2246052" cy="192117"/>
            </a:xfrm>
            <a:prstGeom prst="roundRect">
              <a:avLst>
                <a:gd name="adj" fmla="val 50000"/>
              </a:avLst>
            </a:prstGeom>
            <a:solidFill>
              <a:srgbClr val="F1F1F4"/>
            </a:solidFill>
            <a:ln>
              <a:noFill/>
            </a:ln>
            <a:effectLst>
              <a:outerShdw dist="25400" dir="5400000" algn="t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x-none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</a:t>
              </a:r>
              <a:r>
                <a:rPr kumimoji="1" lang="en-US" altLang="ko-KR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013</a:t>
              </a:r>
              <a:r>
                <a:rPr kumimoji="1" lang="ko-KR" altLang="en-US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</a:t>
              </a:r>
              <a:endParaRPr kumimoji="1" lang="x-none" altLang="en-US" sz="105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19" name="모서리가 둥근 직사각형 218">
              <a:extLst>
                <a:ext uri="{FF2B5EF4-FFF2-40B4-BE49-F238E27FC236}">
                  <a16:creationId xmlns:a16="http://schemas.microsoft.com/office/drawing/2014/main" id="{194D2257-5675-814D-84F3-B4BEC9818274}"/>
                </a:ext>
              </a:extLst>
            </p:cNvPr>
            <p:cNvSpPr/>
            <p:nvPr/>
          </p:nvSpPr>
          <p:spPr>
            <a:xfrm>
              <a:off x="5509158" y="4427983"/>
              <a:ext cx="2246052" cy="192117"/>
            </a:xfrm>
            <a:prstGeom prst="roundRect">
              <a:avLst>
                <a:gd name="adj" fmla="val 50000"/>
              </a:avLst>
            </a:prstGeom>
            <a:solidFill>
              <a:srgbClr val="F1F1F4"/>
            </a:solidFill>
            <a:ln>
              <a:noFill/>
            </a:ln>
            <a:effectLst>
              <a:outerShdw dist="25400" dir="5400000" algn="t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x-none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</a:t>
              </a:r>
              <a:r>
                <a:rPr kumimoji="1" lang="en-US" altLang="ko-KR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010 ~ 2012</a:t>
              </a:r>
              <a:r>
                <a:rPr kumimoji="1" lang="ko-KR" altLang="en-US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</a:t>
              </a:r>
              <a:endParaRPr kumimoji="1" lang="x-none" altLang="en-US" sz="105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20" name="모서리가 둥근 직사각형 219">
              <a:extLst>
                <a:ext uri="{FF2B5EF4-FFF2-40B4-BE49-F238E27FC236}">
                  <a16:creationId xmlns:a16="http://schemas.microsoft.com/office/drawing/2014/main" id="{B405749A-8FF1-384A-A19A-E0D5B85ED6F1}"/>
                </a:ext>
              </a:extLst>
            </p:cNvPr>
            <p:cNvSpPr/>
            <p:nvPr/>
          </p:nvSpPr>
          <p:spPr>
            <a:xfrm>
              <a:off x="8040997" y="4419271"/>
              <a:ext cx="2246052" cy="192117"/>
            </a:xfrm>
            <a:prstGeom prst="roundRect">
              <a:avLst>
                <a:gd name="adj" fmla="val 50000"/>
              </a:avLst>
            </a:prstGeom>
            <a:solidFill>
              <a:srgbClr val="F1F1F4"/>
            </a:solidFill>
            <a:ln>
              <a:noFill/>
            </a:ln>
            <a:effectLst>
              <a:outerShdw dist="25400" dir="5400000" algn="t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x-none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</a:t>
              </a:r>
              <a:r>
                <a:rPr kumimoji="1" lang="en-US" altLang="ko-KR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006</a:t>
              </a:r>
              <a:r>
                <a:rPr kumimoji="1" lang="ko-KR" altLang="en-US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</a:t>
              </a:r>
              <a:endParaRPr kumimoji="1" lang="x-none" altLang="en-US" sz="105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21" name="모서리가 둥근 직사각형 220">
              <a:extLst>
                <a:ext uri="{FF2B5EF4-FFF2-40B4-BE49-F238E27FC236}">
                  <a16:creationId xmlns:a16="http://schemas.microsoft.com/office/drawing/2014/main" id="{FFAEBCFD-3577-3A4D-ABFE-82A05C18FA38}"/>
                </a:ext>
              </a:extLst>
            </p:cNvPr>
            <p:cNvSpPr/>
            <p:nvPr/>
          </p:nvSpPr>
          <p:spPr>
            <a:xfrm>
              <a:off x="8040997" y="5541662"/>
              <a:ext cx="2246052" cy="192117"/>
            </a:xfrm>
            <a:prstGeom prst="roundRect">
              <a:avLst>
                <a:gd name="adj" fmla="val 50000"/>
              </a:avLst>
            </a:prstGeom>
            <a:solidFill>
              <a:srgbClr val="F1F1F4"/>
            </a:solidFill>
            <a:ln>
              <a:noFill/>
            </a:ln>
            <a:effectLst>
              <a:outerShdw dist="25400" dir="5400000" algn="t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2007</a:t>
              </a:r>
              <a:r>
                <a:rPr kumimoji="1" lang="ko-KR" altLang="en-US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</a:t>
              </a:r>
              <a:r>
                <a:rPr kumimoji="1" lang="en-US" altLang="ko-KR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~</a:t>
              </a:r>
              <a:r>
                <a:rPr kumimoji="1" lang="ko-KR" altLang="en-US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</a:t>
              </a:r>
              <a:r>
                <a:rPr kumimoji="1" lang="en-US" altLang="x-none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</a:t>
              </a:r>
              <a:r>
                <a:rPr kumimoji="1" lang="en-US" altLang="ko-KR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009</a:t>
              </a:r>
              <a:r>
                <a:rPr kumimoji="1" lang="ko-KR" altLang="en-US" sz="1050" spc="-7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</a:t>
              </a:r>
              <a:endParaRPr kumimoji="1" lang="x-none" altLang="en-US" sz="105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</p:grpSp>
      <p:sp>
        <p:nvSpPr>
          <p:cNvPr id="245" name="갈매기형 수장[C] 244">
            <a:extLst>
              <a:ext uri="{FF2B5EF4-FFF2-40B4-BE49-F238E27FC236}">
                <a16:creationId xmlns:a16="http://schemas.microsoft.com/office/drawing/2014/main" id="{7616E630-469D-4043-BD8D-14407724DC22}"/>
              </a:ext>
            </a:extLst>
          </p:cNvPr>
          <p:cNvSpPr/>
          <p:nvPr/>
        </p:nvSpPr>
        <p:spPr>
          <a:xfrm rot="10800000">
            <a:off x="9000434" y="4289364"/>
            <a:ext cx="98391" cy="98391"/>
          </a:xfrm>
          <a:prstGeom prst="chevron">
            <a:avLst/>
          </a:prstGeom>
          <a:solidFill>
            <a:srgbClr val="256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spc="-70">
              <a:solidFill>
                <a:schemeClr val="tx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0031C78-6A47-C243-9707-46527DAFBB97}"/>
              </a:ext>
            </a:extLst>
          </p:cNvPr>
          <p:cNvSpPr txBox="1"/>
          <p:nvPr/>
        </p:nvSpPr>
        <p:spPr>
          <a:xfrm>
            <a:off x="3385941" y="2162727"/>
            <a:ext cx="38189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시스템 통합</a:t>
            </a: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(SI) </a:t>
            </a:r>
            <a:r>
              <a:rPr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사업</a:t>
            </a: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IT </a:t>
            </a:r>
            <a:r>
              <a:rPr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및 위험 컨설팅</a:t>
            </a: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IT</a:t>
            </a:r>
            <a:r>
              <a:rPr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아웃소싱</a:t>
            </a: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솔루션</a:t>
            </a:r>
            <a:r>
              <a:rPr lang="en-US" altLang="ko-KR" sz="800" spc="-7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H/W</a:t>
            </a: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S/W </a:t>
            </a:r>
            <a:r>
              <a:rPr lang="ko-KR" altLang="en-US" sz="800" spc="-7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판매</a:t>
            </a:r>
          </a:p>
        </p:txBody>
      </p:sp>
      <p:sp>
        <p:nvSpPr>
          <p:cNvPr id="188" name="AutoShape 119">
            <a:extLst>
              <a:ext uri="{FF2B5EF4-FFF2-40B4-BE49-F238E27FC236}">
                <a16:creationId xmlns:a16="http://schemas.microsoft.com/office/drawing/2014/main" id="{556324C7-7404-924A-8250-D7A597DBC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687" y="3111034"/>
            <a:ext cx="1580213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300"/>
              </a:spcAft>
              <a:buSzPct val="80000"/>
            </a:pPr>
            <a:r>
              <a:rPr lang="en-US" altLang="ko-KR" sz="1000" spc="-70" smtClean="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sym typeface="Wingdings 3" panose="05040102010807070707" pitchFamily="18" charset="2"/>
              </a:rPr>
              <a:t> </a:t>
            </a:r>
            <a:r>
              <a:rPr lang="ko-KR" altLang="en-US" sz="1000" spc="-70" smtClean="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전문 기술인력</a:t>
            </a:r>
            <a:endParaRPr lang="ko-KR" altLang="en-US" sz="1000" spc="-70">
              <a:solidFill>
                <a:srgbClr val="2168B5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lvl="0">
              <a:spcAft>
                <a:spcPts val="300"/>
              </a:spcAft>
              <a:buSzPct val="80000"/>
            </a:pP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다양한 프로젝트 수행 경험 및 최신 </a:t>
            </a:r>
            <a:r>
              <a:rPr lang="ko-KR" altLang="en-US" sz="900" spc="-70" smtClean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기술을 바탕으로 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한 전문 인력 </a:t>
            </a:r>
            <a:r>
              <a:rPr lang="en-US" altLang="ko-KR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Pool 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구성</a:t>
            </a:r>
          </a:p>
        </p:txBody>
      </p:sp>
      <p:sp>
        <p:nvSpPr>
          <p:cNvPr id="192" name="AutoShape 119">
            <a:extLst>
              <a:ext uri="{FF2B5EF4-FFF2-40B4-BE49-F238E27FC236}">
                <a16:creationId xmlns:a16="http://schemas.microsoft.com/office/drawing/2014/main" id="{5AD77A91-3139-4049-81C1-A2996F401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316" y="3111034"/>
            <a:ext cx="1326651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  <a:buSzPct val="80000"/>
            </a:pPr>
            <a:r>
              <a:rPr lang="en-US" altLang="ko-KR" sz="1000" spc="-70" smtClean="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sym typeface="Wingdings 3" panose="05040102010807070707" pitchFamily="18" charset="2"/>
              </a:rPr>
              <a:t> </a:t>
            </a:r>
            <a:r>
              <a:rPr lang="ko-KR" altLang="en-US" sz="1000" spc="-70" smtClean="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선진 프로세스</a:t>
            </a:r>
            <a:endParaRPr lang="ko-KR" altLang="en-US" sz="1000" spc="-70">
              <a:solidFill>
                <a:srgbClr val="2168B5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spcAft>
                <a:spcPts val="300"/>
              </a:spcAft>
              <a:buSzPct val="80000"/>
            </a:pP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고객사의 사업 경쟁력을 강화하기 위해 탁월한 최적의 </a:t>
            </a:r>
            <a:r>
              <a:rPr lang="en-US" altLang="ko-KR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서비스를 </a:t>
            </a:r>
            <a:r>
              <a:rPr lang="ko-KR" altLang="en-US" sz="900" spc="-70" smtClean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제공</a:t>
            </a:r>
            <a:endParaRPr lang="ko-KR" altLang="en-US" sz="900" spc="-70">
              <a:solidFill>
                <a:prstClr val="black">
                  <a:lumMod val="65000"/>
                  <a:lumOff val="35000"/>
                </a:prst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C21EC81C-8085-A844-A624-1FA6B8CE59E0}"/>
              </a:ext>
            </a:extLst>
          </p:cNvPr>
          <p:cNvSpPr/>
          <p:nvPr/>
        </p:nvSpPr>
        <p:spPr>
          <a:xfrm>
            <a:off x="4463012" y="2711728"/>
            <a:ext cx="813900" cy="28856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none" anchor="ctr"/>
          <a:lstStyle/>
          <a:p>
            <a:pPr algn="ctr" defTabSz="957263" latinLnBrk="0">
              <a:lnSpc>
                <a:spcPct val="90000"/>
              </a:lnSpc>
              <a:spcBef>
                <a:spcPts val="92"/>
              </a:spcBef>
              <a:buClr>
                <a:srgbClr val="3271AA"/>
              </a:buClr>
              <a:buSzPct val="140000"/>
              <a:tabLst>
                <a:tab pos="5186363" algn="l"/>
              </a:tabLst>
            </a:pPr>
            <a:endParaRPr lang="ko-KR" altLang="en-US" sz="1000" kern="0" spc="-70">
              <a:solidFill>
                <a:schemeClr val="tx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318795CE-BFEB-484D-8A96-EE6AB141F093}"/>
              </a:ext>
            </a:extLst>
          </p:cNvPr>
          <p:cNvSpPr/>
          <p:nvPr/>
        </p:nvSpPr>
        <p:spPr>
          <a:xfrm>
            <a:off x="4463012" y="1797260"/>
            <a:ext cx="813900" cy="28856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none" anchor="ctr"/>
          <a:lstStyle/>
          <a:p>
            <a:pPr algn="ctr" defTabSz="957263" latinLnBrk="0">
              <a:lnSpc>
                <a:spcPct val="90000"/>
              </a:lnSpc>
              <a:spcBef>
                <a:spcPts val="92"/>
              </a:spcBef>
              <a:buClr>
                <a:srgbClr val="3271AA"/>
              </a:buClr>
              <a:buSzPct val="140000"/>
              <a:tabLst>
                <a:tab pos="5186363" algn="l"/>
              </a:tabLst>
            </a:pPr>
            <a:endParaRPr lang="ko-KR" altLang="en-US" sz="1000" kern="0" spc="-70">
              <a:solidFill>
                <a:schemeClr val="tx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F37CA475-56D7-6A49-8949-941F64F92AA8}"/>
              </a:ext>
            </a:extLst>
          </p:cNvPr>
          <p:cNvSpPr/>
          <p:nvPr/>
        </p:nvSpPr>
        <p:spPr>
          <a:xfrm>
            <a:off x="2073245" y="1797260"/>
            <a:ext cx="1184593" cy="184405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none" anchor="ctr"/>
          <a:lstStyle/>
          <a:p>
            <a:pPr algn="ctr" defTabSz="957263" latinLnBrk="0">
              <a:lnSpc>
                <a:spcPct val="90000"/>
              </a:lnSpc>
              <a:spcBef>
                <a:spcPts val="92"/>
              </a:spcBef>
              <a:buClr>
                <a:srgbClr val="3271AA"/>
              </a:buClr>
              <a:buSzPct val="140000"/>
              <a:tabLst>
                <a:tab pos="5186363" algn="l"/>
              </a:tabLst>
            </a:pPr>
            <a:endParaRPr lang="ko-KR" altLang="en-US" sz="1000" kern="0" spc="-7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C9A8B95-4660-F14A-B5B5-BA2E6957A61B}"/>
              </a:ext>
            </a:extLst>
          </p:cNvPr>
          <p:cNvSpPr txBox="1"/>
          <p:nvPr/>
        </p:nvSpPr>
        <p:spPr>
          <a:xfrm>
            <a:off x="3385941" y="2473272"/>
            <a:ext cx="36493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서울특별시 </a:t>
            </a:r>
            <a:r>
              <a:rPr lang="ko-KR" altLang="en-US" sz="800" spc="-7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송파구 올림픽로 </a:t>
            </a:r>
            <a:r>
              <a:rPr lang="en-US" altLang="ko-KR" sz="800" spc="-7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300 (34</a:t>
            </a:r>
            <a:r>
              <a:rPr lang="ko-KR" altLang="en-US" sz="800" spc="-7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층</a:t>
            </a:r>
            <a:r>
              <a:rPr lang="en-US" altLang="ko-KR" sz="800" spc="-7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</a:t>
            </a:r>
            <a:endParaRPr lang="ko-KR" altLang="en-US" sz="800" spc="-7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C50C7A9-7E61-B84E-9814-FFCE455C0358}"/>
              </a:ext>
            </a:extLst>
          </p:cNvPr>
          <p:cNvSpPr txBox="1"/>
          <p:nvPr/>
        </p:nvSpPr>
        <p:spPr>
          <a:xfrm>
            <a:off x="4679206" y="1849028"/>
            <a:ext cx="3815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latinLnBrk="0"/>
            <a:r>
              <a:rPr lang="ko-KR" altLang="en-US" sz="9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대 표 자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208D147-D507-064F-B0E7-07BB1D57CED6}"/>
              </a:ext>
            </a:extLst>
          </p:cNvPr>
          <p:cNvSpPr txBox="1"/>
          <p:nvPr/>
        </p:nvSpPr>
        <p:spPr>
          <a:xfrm>
            <a:off x="2453945" y="2167607"/>
            <a:ext cx="42319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latinLnBrk="0"/>
            <a:r>
              <a:rPr lang="ko-KR" altLang="en-US" sz="9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사업분야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628AD42-7ED1-BB4D-87CC-4BEE354CB98A}"/>
              </a:ext>
            </a:extLst>
          </p:cNvPr>
          <p:cNvSpPr txBox="1"/>
          <p:nvPr/>
        </p:nvSpPr>
        <p:spPr>
          <a:xfrm>
            <a:off x="2465805" y="2468810"/>
            <a:ext cx="39946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latinLnBrk="0"/>
            <a:r>
              <a:rPr lang="ko-KR" altLang="en-US" sz="9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주      소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7C38864-7E7F-6944-BAC3-CD7E7F5EB30B}"/>
              </a:ext>
            </a:extLst>
          </p:cNvPr>
          <p:cNvSpPr txBox="1"/>
          <p:nvPr/>
        </p:nvSpPr>
        <p:spPr>
          <a:xfrm>
            <a:off x="2453945" y="2770013"/>
            <a:ext cx="42319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latinLnBrk="0"/>
            <a:r>
              <a:rPr lang="ko-KR" altLang="en-US" sz="9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전화번호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4A06691-C541-EE44-8A52-8A299EE5AA32}"/>
              </a:ext>
            </a:extLst>
          </p:cNvPr>
          <p:cNvSpPr txBox="1"/>
          <p:nvPr/>
        </p:nvSpPr>
        <p:spPr>
          <a:xfrm>
            <a:off x="4732008" y="2784750"/>
            <a:ext cx="23724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latinLnBrk="0"/>
            <a:r>
              <a:rPr lang="en-US" altLang="ko-KR" sz="9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F A X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CAA94CB-75DF-B240-9B10-B4D58708AFB0}"/>
              </a:ext>
            </a:extLst>
          </p:cNvPr>
          <p:cNvSpPr txBox="1"/>
          <p:nvPr/>
        </p:nvSpPr>
        <p:spPr>
          <a:xfrm>
            <a:off x="2348148" y="3071217"/>
            <a:ext cx="6347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latinLnBrk="0"/>
            <a:r>
              <a:rPr lang="ko-KR" altLang="en-US" sz="900" spc="-7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회사설립년도</a:t>
            </a:r>
            <a:endParaRPr lang="ko-KR" altLang="en-US" sz="900" spc="-70" dirty="0">
              <a:solidFill>
                <a:schemeClr val="tx1">
                  <a:lumMod val="65000"/>
                  <a:lumOff val="3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BECE233-332D-FF46-B137-C91A9A4B404E}"/>
              </a:ext>
            </a:extLst>
          </p:cNvPr>
          <p:cNvSpPr txBox="1"/>
          <p:nvPr/>
        </p:nvSpPr>
        <p:spPr>
          <a:xfrm>
            <a:off x="2119482" y="3379503"/>
            <a:ext cx="10921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latinLnBrk="0"/>
            <a:r>
              <a:rPr lang="ko-KR" altLang="en-US" sz="9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해당부문종사기간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3A350CB-E42F-4A4D-9076-E1D1F2A86EC2}"/>
              </a:ext>
            </a:extLst>
          </p:cNvPr>
          <p:cNvSpPr txBox="1"/>
          <p:nvPr/>
        </p:nvSpPr>
        <p:spPr>
          <a:xfrm>
            <a:off x="2474785" y="1866404"/>
            <a:ext cx="3815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latinLnBrk="0"/>
            <a:r>
              <a:rPr lang="ko-KR" altLang="en-US" sz="9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회 사 명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2778573-7B50-9F4D-97E3-7F7701ED159B}"/>
              </a:ext>
            </a:extLst>
          </p:cNvPr>
          <p:cNvSpPr txBox="1"/>
          <p:nvPr/>
        </p:nvSpPr>
        <p:spPr>
          <a:xfrm>
            <a:off x="3385941" y="1866429"/>
            <a:ext cx="49917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atinLnBrk="0"/>
            <a:r>
              <a:rPr lang="ko-KR" altLang="en-US" sz="900" spc="-7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㈜정암</a:t>
            </a:r>
            <a:r>
              <a:rPr lang="en-US" altLang="ko-KR" sz="900" spc="-7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TSH</a:t>
            </a:r>
            <a:endParaRPr lang="ko-KR" altLang="en-US" sz="900" spc="-70" dirty="0"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92A4AA7-997D-7E4A-8C11-6510C8E03C84}"/>
              </a:ext>
            </a:extLst>
          </p:cNvPr>
          <p:cNvSpPr txBox="1"/>
          <p:nvPr/>
        </p:nvSpPr>
        <p:spPr>
          <a:xfrm>
            <a:off x="5463160" y="1866429"/>
            <a:ext cx="38151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atinLnBrk="0"/>
            <a:r>
              <a:rPr lang="ko-KR" altLang="en-US" sz="900" spc="-70" smtClean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정 성 욱</a:t>
            </a:r>
            <a:endParaRPr lang="ko-KR" altLang="en-US" sz="900" spc="-70" dirty="0">
              <a:solidFill>
                <a:schemeClr val="tx1">
                  <a:lumMod val="85000"/>
                  <a:lumOff val="1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7C9C1D4-37FD-774B-B1DB-4EBE7BE13401}"/>
              </a:ext>
            </a:extLst>
          </p:cNvPr>
          <p:cNvSpPr txBox="1"/>
          <p:nvPr/>
        </p:nvSpPr>
        <p:spPr>
          <a:xfrm>
            <a:off x="3385941" y="2804142"/>
            <a:ext cx="105663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800" spc="-7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02-6941-2830</a:t>
            </a:r>
            <a:r>
              <a:rPr lang="en-US" altLang="ko-KR" sz="800" spc="-7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endParaRPr lang="ko-KR" altLang="en-US" sz="800" spc="-70" dirty="0">
              <a:solidFill>
                <a:schemeClr val="tx1">
                  <a:lumMod val="65000"/>
                  <a:lumOff val="3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6B59701-DD9D-334C-A342-34B9CA9768DD}"/>
              </a:ext>
            </a:extLst>
          </p:cNvPr>
          <p:cNvSpPr txBox="1"/>
          <p:nvPr/>
        </p:nvSpPr>
        <p:spPr>
          <a:xfrm>
            <a:off x="5463160" y="2804142"/>
            <a:ext cx="1056636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0505-300-2830</a:t>
            </a:r>
            <a:endParaRPr lang="en-US" altLang="ko-KR" sz="800" spc="-7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6A47FF4-1E89-6D48-BBD1-CFA88CF44157}"/>
              </a:ext>
            </a:extLst>
          </p:cNvPr>
          <p:cNvSpPr txBox="1"/>
          <p:nvPr/>
        </p:nvSpPr>
        <p:spPr>
          <a:xfrm>
            <a:off x="3385941" y="3099518"/>
            <a:ext cx="105663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atinLnBrk="0">
              <a:spcAft>
                <a:spcPts val="300"/>
              </a:spcAft>
            </a:pP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2006</a:t>
            </a:r>
            <a:r>
              <a:rPr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</a:t>
            </a: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01</a:t>
            </a:r>
            <a:r>
              <a:rPr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월</a:t>
            </a:r>
            <a:endParaRPr lang="ko-KR" altLang="en-US" sz="800" spc="-70" dirty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56D5B7A-4C7B-D349-B98A-A8036A97A63C}"/>
              </a:ext>
            </a:extLst>
          </p:cNvPr>
          <p:cNvSpPr txBox="1"/>
          <p:nvPr/>
        </p:nvSpPr>
        <p:spPr>
          <a:xfrm>
            <a:off x="3385941" y="3410460"/>
            <a:ext cx="210374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atinLnBrk="0">
              <a:spcAft>
                <a:spcPts val="300"/>
              </a:spcAft>
            </a:pP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2006</a:t>
            </a:r>
            <a:r>
              <a:rPr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</a:t>
            </a:r>
            <a:r>
              <a:rPr lang="en-US" altLang="ko-KR" sz="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</a:t>
            </a: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</a:t>
            </a:r>
            <a:r>
              <a:rPr lang="ko-KR" altLang="en-US" sz="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월 </a:t>
            </a:r>
            <a:r>
              <a:rPr lang="en-US" altLang="ko-KR" sz="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~ </a:t>
            </a:r>
            <a:r>
              <a:rPr lang="ko-KR" altLang="en-US" sz="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현재 </a:t>
            </a:r>
            <a:r>
              <a:rPr lang="en-US" altLang="ko-KR" sz="800" spc="-7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</a:t>
            </a: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17</a:t>
            </a:r>
            <a:r>
              <a:rPr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</a:t>
            </a:r>
            <a:r>
              <a:rPr lang="en-US" altLang="ko-KR" sz="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</a:t>
            </a:r>
            <a:r>
              <a:rPr lang="ko-KR" altLang="en-US" sz="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개월</a:t>
            </a:r>
            <a:r>
              <a:rPr lang="en-US" altLang="ko-KR" sz="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</a:t>
            </a:r>
          </a:p>
        </p:txBody>
      </p: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3204EDF5-B5F9-064C-A1DF-3A43D0EC1F9D}"/>
              </a:ext>
            </a:extLst>
          </p:cNvPr>
          <p:cNvGrpSpPr/>
          <p:nvPr/>
        </p:nvGrpSpPr>
        <p:grpSpPr>
          <a:xfrm>
            <a:off x="2073242" y="2098494"/>
            <a:ext cx="1184593" cy="1216187"/>
            <a:chOff x="2133510" y="2107727"/>
            <a:chExt cx="1198666" cy="1216187"/>
          </a:xfrm>
        </p:grpSpPr>
        <p:cxnSp>
          <p:nvCxnSpPr>
            <p:cNvPr id="167" name="직선 연결선 48">
              <a:extLst>
                <a:ext uri="{FF2B5EF4-FFF2-40B4-BE49-F238E27FC236}">
                  <a16:creationId xmlns:a16="http://schemas.microsoft.com/office/drawing/2014/main" id="{804632A6-D6BF-974E-9305-115101662D40}"/>
                </a:ext>
              </a:extLst>
            </p:cNvPr>
            <p:cNvCxnSpPr>
              <a:cxnSpLocks/>
            </p:cNvCxnSpPr>
            <p:nvPr/>
          </p:nvCxnSpPr>
          <p:spPr>
            <a:xfrm>
              <a:off x="2133511" y="2107727"/>
              <a:ext cx="119866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직선 연결선 49">
              <a:extLst>
                <a:ext uri="{FF2B5EF4-FFF2-40B4-BE49-F238E27FC236}">
                  <a16:creationId xmlns:a16="http://schemas.microsoft.com/office/drawing/2014/main" id="{0468E127-0AEB-8546-9EC1-A498FD155A9D}"/>
                </a:ext>
              </a:extLst>
            </p:cNvPr>
            <p:cNvCxnSpPr>
              <a:cxnSpLocks/>
            </p:cNvCxnSpPr>
            <p:nvPr/>
          </p:nvCxnSpPr>
          <p:spPr>
            <a:xfrm>
              <a:off x="2133510" y="2406319"/>
              <a:ext cx="119866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50">
              <a:extLst>
                <a:ext uri="{FF2B5EF4-FFF2-40B4-BE49-F238E27FC236}">
                  <a16:creationId xmlns:a16="http://schemas.microsoft.com/office/drawing/2014/main" id="{8F4032C7-CE72-874D-897B-8EC49252522C}"/>
                </a:ext>
              </a:extLst>
            </p:cNvPr>
            <p:cNvCxnSpPr>
              <a:cxnSpLocks/>
            </p:cNvCxnSpPr>
            <p:nvPr/>
          </p:nvCxnSpPr>
          <p:spPr>
            <a:xfrm>
              <a:off x="2133510" y="2704139"/>
              <a:ext cx="119866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51">
              <a:extLst>
                <a:ext uri="{FF2B5EF4-FFF2-40B4-BE49-F238E27FC236}">
                  <a16:creationId xmlns:a16="http://schemas.microsoft.com/office/drawing/2014/main" id="{F52D1EA7-4C16-B144-847E-0A2084D61B94}"/>
                </a:ext>
              </a:extLst>
            </p:cNvPr>
            <p:cNvCxnSpPr>
              <a:cxnSpLocks/>
            </p:cNvCxnSpPr>
            <p:nvPr/>
          </p:nvCxnSpPr>
          <p:spPr>
            <a:xfrm>
              <a:off x="2133510" y="3017577"/>
              <a:ext cx="119866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연결선 52">
              <a:extLst>
                <a:ext uri="{FF2B5EF4-FFF2-40B4-BE49-F238E27FC236}">
                  <a16:creationId xmlns:a16="http://schemas.microsoft.com/office/drawing/2014/main" id="{27B6078F-830C-D846-8994-AECCB8B81A7E}"/>
                </a:ext>
              </a:extLst>
            </p:cNvPr>
            <p:cNvCxnSpPr>
              <a:cxnSpLocks/>
            </p:cNvCxnSpPr>
            <p:nvPr/>
          </p:nvCxnSpPr>
          <p:spPr>
            <a:xfrm>
              <a:off x="2133510" y="3323914"/>
              <a:ext cx="119866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D6B5094B-81F4-4F49-B0E9-22D6169D497B}"/>
              </a:ext>
            </a:extLst>
          </p:cNvPr>
          <p:cNvGrpSpPr/>
          <p:nvPr/>
        </p:nvGrpSpPr>
        <p:grpSpPr>
          <a:xfrm>
            <a:off x="3257837" y="2098494"/>
            <a:ext cx="1170944" cy="909850"/>
            <a:chOff x="3890594" y="3237039"/>
            <a:chExt cx="1149383" cy="681063"/>
          </a:xfrm>
        </p:grpSpPr>
        <p:cxnSp>
          <p:nvCxnSpPr>
            <p:cNvPr id="181" name="직선 연결선 55">
              <a:extLst>
                <a:ext uri="{FF2B5EF4-FFF2-40B4-BE49-F238E27FC236}">
                  <a16:creationId xmlns:a16="http://schemas.microsoft.com/office/drawing/2014/main" id="{212CB67B-2B5F-A644-A643-457806C98520}"/>
                </a:ext>
              </a:extLst>
            </p:cNvPr>
            <p:cNvCxnSpPr/>
            <p:nvPr/>
          </p:nvCxnSpPr>
          <p:spPr>
            <a:xfrm>
              <a:off x="3890594" y="3237039"/>
              <a:ext cx="11493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직선 연결선 56">
              <a:extLst>
                <a:ext uri="{FF2B5EF4-FFF2-40B4-BE49-F238E27FC236}">
                  <a16:creationId xmlns:a16="http://schemas.microsoft.com/office/drawing/2014/main" id="{CA8BF285-555B-C74D-B170-08686F97DCE8}"/>
                </a:ext>
              </a:extLst>
            </p:cNvPr>
            <p:cNvCxnSpPr/>
            <p:nvPr/>
          </p:nvCxnSpPr>
          <p:spPr>
            <a:xfrm>
              <a:off x="3890594" y="3683480"/>
              <a:ext cx="11493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연결선 57">
              <a:extLst>
                <a:ext uri="{FF2B5EF4-FFF2-40B4-BE49-F238E27FC236}">
                  <a16:creationId xmlns:a16="http://schemas.microsoft.com/office/drawing/2014/main" id="{3DD73885-3209-DD4A-86D3-F5963662B17C}"/>
                </a:ext>
              </a:extLst>
            </p:cNvPr>
            <p:cNvCxnSpPr/>
            <p:nvPr/>
          </p:nvCxnSpPr>
          <p:spPr>
            <a:xfrm>
              <a:off x="3890594" y="3918102"/>
              <a:ext cx="11493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9A6BDB21-1B39-E646-8301-DAA029C6AAA8}"/>
              </a:ext>
            </a:extLst>
          </p:cNvPr>
          <p:cNvGrpSpPr/>
          <p:nvPr/>
        </p:nvGrpSpPr>
        <p:grpSpPr>
          <a:xfrm>
            <a:off x="3257836" y="2397086"/>
            <a:ext cx="3521784" cy="1244224"/>
            <a:chOff x="2895825" y="2255489"/>
            <a:chExt cx="3504978" cy="931357"/>
          </a:xfrm>
        </p:grpSpPr>
        <p:cxnSp>
          <p:nvCxnSpPr>
            <p:cNvPr id="178" name="직선 연결선 59">
              <a:extLst>
                <a:ext uri="{FF2B5EF4-FFF2-40B4-BE49-F238E27FC236}">
                  <a16:creationId xmlns:a16="http://schemas.microsoft.com/office/drawing/2014/main" id="{CF072C07-1E78-2848-9FF5-BFDFE760FD36}"/>
                </a:ext>
              </a:extLst>
            </p:cNvPr>
            <p:cNvCxnSpPr/>
            <p:nvPr/>
          </p:nvCxnSpPr>
          <p:spPr>
            <a:xfrm>
              <a:off x="2895825" y="2255489"/>
              <a:ext cx="350497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60">
              <a:extLst>
                <a:ext uri="{FF2B5EF4-FFF2-40B4-BE49-F238E27FC236}">
                  <a16:creationId xmlns:a16="http://schemas.microsoft.com/office/drawing/2014/main" id="{1585EF79-7EA6-AD4A-BE07-74B6F1507C91}"/>
                </a:ext>
              </a:extLst>
            </p:cNvPr>
            <p:cNvCxnSpPr/>
            <p:nvPr/>
          </p:nvCxnSpPr>
          <p:spPr>
            <a:xfrm>
              <a:off x="2895825" y="2942350"/>
              <a:ext cx="350497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직선 연결선 61">
              <a:extLst>
                <a:ext uri="{FF2B5EF4-FFF2-40B4-BE49-F238E27FC236}">
                  <a16:creationId xmlns:a16="http://schemas.microsoft.com/office/drawing/2014/main" id="{79C3561D-502C-CA4A-8C1C-0676BED8B7FA}"/>
                </a:ext>
              </a:extLst>
            </p:cNvPr>
            <p:cNvCxnSpPr/>
            <p:nvPr/>
          </p:nvCxnSpPr>
          <p:spPr>
            <a:xfrm>
              <a:off x="2895825" y="3186846"/>
              <a:ext cx="350497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6AD1FACC-63A0-EE40-BD18-E337F29FA79A}"/>
              </a:ext>
            </a:extLst>
          </p:cNvPr>
          <p:cNvGrpSpPr/>
          <p:nvPr/>
        </p:nvGrpSpPr>
        <p:grpSpPr>
          <a:xfrm>
            <a:off x="5290987" y="2098494"/>
            <a:ext cx="1488634" cy="909850"/>
            <a:chOff x="3890594" y="3237039"/>
            <a:chExt cx="1149383" cy="681063"/>
          </a:xfrm>
        </p:grpSpPr>
        <p:cxnSp>
          <p:nvCxnSpPr>
            <p:cNvPr id="175" name="직선 연결선 63">
              <a:extLst>
                <a:ext uri="{FF2B5EF4-FFF2-40B4-BE49-F238E27FC236}">
                  <a16:creationId xmlns:a16="http://schemas.microsoft.com/office/drawing/2014/main" id="{771C63D1-B7AD-274F-BC45-D88F2BC39EB1}"/>
                </a:ext>
              </a:extLst>
            </p:cNvPr>
            <p:cNvCxnSpPr/>
            <p:nvPr/>
          </p:nvCxnSpPr>
          <p:spPr>
            <a:xfrm>
              <a:off x="3890594" y="3237039"/>
              <a:ext cx="11493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직선 연결선 64">
              <a:extLst>
                <a:ext uri="{FF2B5EF4-FFF2-40B4-BE49-F238E27FC236}">
                  <a16:creationId xmlns:a16="http://schemas.microsoft.com/office/drawing/2014/main" id="{DDDF99A8-1B61-3944-9E31-3C6C457B911E}"/>
                </a:ext>
              </a:extLst>
            </p:cNvPr>
            <p:cNvCxnSpPr/>
            <p:nvPr/>
          </p:nvCxnSpPr>
          <p:spPr>
            <a:xfrm>
              <a:off x="3890594" y="3683480"/>
              <a:ext cx="11493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직선 연결선 65">
              <a:extLst>
                <a:ext uri="{FF2B5EF4-FFF2-40B4-BE49-F238E27FC236}">
                  <a16:creationId xmlns:a16="http://schemas.microsoft.com/office/drawing/2014/main" id="{6477E659-2AE0-FA49-94DB-7D775C311C53}"/>
                </a:ext>
              </a:extLst>
            </p:cNvPr>
            <p:cNvCxnSpPr/>
            <p:nvPr/>
          </p:nvCxnSpPr>
          <p:spPr>
            <a:xfrm>
              <a:off x="3890594" y="3918102"/>
              <a:ext cx="11493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직사각형 192">
            <a:extLst>
              <a:ext uri="{FF2B5EF4-FFF2-40B4-BE49-F238E27FC236}">
                <a16:creationId xmlns:a16="http://schemas.microsoft.com/office/drawing/2014/main" id="{B1EA4CFF-D5D3-5F44-9D53-77870DBF5F1E}"/>
              </a:ext>
            </a:extLst>
          </p:cNvPr>
          <p:cNvSpPr/>
          <p:nvPr/>
        </p:nvSpPr>
        <p:spPr>
          <a:xfrm>
            <a:off x="305902" y="1797259"/>
            <a:ext cx="1651997" cy="1853091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spc="-7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grpSp>
        <p:nvGrpSpPr>
          <p:cNvPr id="305" name="그룹 304">
            <a:extLst>
              <a:ext uri="{FF2B5EF4-FFF2-40B4-BE49-F238E27FC236}">
                <a16:creationId xmlns:a16="http://schemas.microsoft.com/office/drawing/2014/main" id="{0670DF48-E305-2141-B79D-78A034B61A81}"/>
              </a:ext>
            </a:extLst>
          </p:cNvPr>
          <p:cNvGrpSpPr/>
          <p:nvPr/>
        </p:nvGrpSpPr>
        <p:grpSpPr>
          <a:xfrm>
            <a:off x="313106" y="3987403"/>
            <a:ext cx="10064795" cy="252000"/>
            <a:chOff x="2960419" y="933062"/>
            <a:chExt cx="6663970" cy="252000"/>
          </a:xfrm>
        </p:grpSpPr>
        <p:sp>
          <p:nvSpPr>
            <p:cNvPr id="306" name="자유형 305">
              <a:extLst>
                <a:ext uri="{FF2B5EF4-FFF2-40B4-BE49-F238E27FC236}">
                  <a16:creationId xmlns:a16="http://schemas.microsoft.com/office/drawing/2014/main" id="{C1905D51-01D5-AD45-A6D7-95F5D6BBFBF4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307" name="자유형 306">
              <a:extLst>
                <a:ext uri="{FF2B5EF4-FFF2-40B4-BE49-F238E27FC236}">
                  <a16:creationId xmlns:a16="http://schemas.microsoft.com/office/drawing/2014/main" id="{9BCDE67E-4C72-6645-AB6C-E741A36A2432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indent="266700"/>
              <a:r>
                <a:rPr kumimoji="1" lang="ko-KR" altLang="en-US" sz="1050" spc="-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주요 연혁</a:t>
              </a:r>
            </a:p>
          </p:txBody>
        </p:sp>
      </p:grpSp>
      <p:grpSp>
        <p:nvGrpSpPr>
          <p:cNvPr id="282" name="그룹 281">
            <a:extLst>
              <a:ext uri="{FF2B5EF4-FFF2-40B4-BE49-F238E27FC236}">
                <a16:creationId xmlns:a16="http://schemas.microsoft.com/office/drawing/2014/main" id="{97180318-10B0-BB48-9BFA-330D55DE857D}"/>
              </a:ext>
            </a:extLst>
          </p:cNvPr>
          <p:cNvGrpSpPr/>
          <p:nvPr/>
        </p:nvGrpSpPr>
        <p:grpSpPr>
          <a:xfrm>
            <a:off x="307773" y="1451691"/>
            <a:ext cx="6663970" cy="252000"/>
            <a:chOff x="2960419" y="933062"/>
            <a:chExt cx="6663970" cy="252000"/>
          </a:xfrm>
        </p:grpSpPr>
        <p:sp>
          <p:nvSpPr>
            <p:cNvPr id="281" name="자유형 280">
              <a:extLst>
                <a:ext uri="{FF2B5EF4-FFF2-40B4-BE49-F238E27FC236}">
                  <a16:creationId xmlns:a16="http://schemas.microsoft.com/office/drawing/2014/main" id="{AC54B6D9-00C1-8A46-9881-C897E8A74A75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79" name="자유형 278">
              <a:extLst>
                <a:ext uri="{FF2B5EF4-FFF2-40B4-BE49-F238E27FC236}">
                  <a16:creationId xmlns:a16="http://schemas.microsoft.com/office/drawing/2014/main" id="{8998FEB1-1922-C14E-81AB-62C87C3E7E02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indent="266700"/>
              <a:r>
                <a:rPr kumimoji="1" lang="ko-KR" altLang="en-US" sz="1050" spc="-7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제안사</a:t>
              </a:r>
              <a:r>
                <a:rPr kumimoji="1" lang="ko-KR" altLang="en-US" sz="1050" spc="-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일반 현황</a:t>
              </a:r>
            </a:p>
          </p:txBody>
        </p:sp>
      </p:grpSp>
      <p:grpSp>
        <p:nvGrpSpPr>
          <p:cNvPr id="298" name="그룹 297">
            <a:extLst>
              <a:ext uri="{FF2B5EF4-FFF2-40B4-BE49-F238E27FC236}">
                <a16:creationId xmlns:a16="http://schemas.microsoft.com/office/drawing/2014/main" id="{9911D404-9326-E848-B540-5E8E66536A65}"/>
              </a:ext>
            </a:extLst>
          </p:cNvPr>
          <p:cNvGrpSpPr/>
          <p:nvPr/>
        </p:nvGrpSpPr>
        <p:grpSpPr>
          <a:xfrm>
            <a:off x="7070874" y="1450516"/>
            <a:ext cx="3311363" cy="252000"/>
            <a:chOff x="2960419" y="933062"/>
            <a:chExt cx="6663970" cy="252000"/>
          </a:xfrm>
        </p:grpSpPr>
        <p:sp>
          <p:nvSpPr>
            <p:cNvPr id="299" name="자유형 298">
              <a:extLst>
                <a:ext uri="{FF2B5EF4-FFF2-40B4-BE49-F238E27FC236}">
                  <a16:creationId xmlns:a16="http://schemas.microsoft.com/office/drawing/2014/main" id="{16C07698-DA4B-354D-A353-9838C5A1BCDB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300" name="자유형 299">
              <a:extLst>
                <a:ext uri="{FF2B5EF4-FFF2-40B4-BE49-F238E27FC236}">
                  <a16:creationId xmlns:a16="http://schemas.microsoft.com/office/drawing/2014/main" id="{DEE370BB-72EE-0A4D-A44E-F6C9F33FDA4D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266700"/>
              <a:r>
                <a:rPr kumimoji="1" lang="ko-KR" altLang="en-US" sz="1050" spc="-7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주요 </a:t>
              </a:r>
              <a:r>
                <a:rPr kumimoji="1" lang="ko-KR" altLang="en-US" sz="1050" spc="-7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가치</a:t>
              </a:r>
              <a:endParaRPr kumimoji="1" lang="ko-KR" altLang="en-US" sz="105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</p:grpSp>
      <p:grpSp>
        <p:nvGrpSpPr>
          <p:cNvPr id="325" name="그룹 324">
            <a:extLst>
              <a:ext uri="{FF2B5EF4-FFF2-40B4-BE49-F238E27FC236}">
                <a16:creationId xmlns:a16="http://schemas.microsoft.com/office/drawing/2014/main" id="{33C2458B-E968-FC46-8AB4-4DE904ED9DE6}"/>
              </a:ext>
            </a:extLst>
          </p:cNvPr>
          <p:cNvGrpSpPr/>
          <p:nvPr/>
        </p:nvGrpSpPr>
        <p:grpSpPr>
          <a:xfrm>
            <a:off x="371217" y="1400550"/>
            <a:ext cx="216000" cy="216000"/>
            <a:chOff x="371217" y="1461647"/>
            <a:chExt cx="216000" cy="216000"/>
          </a:xfrm>
        </p:grpSpPr>
        <p:sp>
          <p:nvSpPr>
            <p:cNvPr id="326" name="타원형 설명선[O] 325">
              <a:extLst>
                <a:ext uri="{FF2B5EF4-FFF2-40B4-BE49-F238E27FC236}">
                  <a16:creationId xmlns:a16="http://schemas.microsoft.com/office/drawing/2014/main" id="{DD4E52A3-122D-0E42-8542-621DFA78390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327" name="그림 326">
              <a:extLst>
                <a:ext uri="{FF2B5EF4-FFF2-40B4-BE49-F238E27FC236}">
                  <a16:creationId xmlns:a16="http://schemas.microsoft.com/office/drawing/2014/main" id="{A3132121-5FBA-6641-B8D5-C18C1910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grpSp>
        <p:nvGrpSpPr>
          <p:cNvPr id="328" name="그룹 327">
            <a:extLst>
              <a:ext uri="{FF2B5EF4-FFF2-40B4-BE49-F238E27FC236}">
                <a16:creationId xmlns:a16="http://schemas.microsoft.com/office/drawing/2014/main" id="{FFBAFC18-B8C4-024B-8E57-E4C73DF2DFC1}"/>
              </a:ext>
            </a:extLst>
          </p:cNvPr>
          <p:cNvGrpSpPr/>
          <p:nvPr/>
        </p:nvGrpSpPr>
        <p:grpSpPr>
          <a:xfrm>
            <a:off x="7134318" y="1400550"/>
            <a:ext cx="216000" cy="216000"/>
            <a:chOff x="371217" y="1461647"/>
            <a:chExt cx="216000" cy="216000"/>
          </a:xfrm>
        </p:grpSpPr>
        <p:sp>
          <p:nvSpPr>
            <p:cNvPr id="329" name="타원형 설명선[O] 328">
              <a:extLst>
                <a:ext uri="{FF2B5EF4-FFF2-40B4-BE49-F238E27FC236}">
                  <a16:creationId xmlns:a16="http://schemas.microsoft.com/office/drawing/2014/main" id="{3E6F09C2-5E46-934C-8D73-2F17A454927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330" name="그림 329">
              <a:extLst>
                <a:ext uri="{FF2B5EF4-FFF2-40B4-BE49-F238E27FC236}">
                  <a16:creationId xmlns:a16="http://schemas.microsoft.com/office/drawing/2014/main" id="{56F91797-7BFC-BB40-A540-01AD4CB25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829C94CF-9461-6743-B1FC-DFAFC3EADCF8}"/>
              </a:ext>
            </a:extLst>
          </p:cNvPr>
          <p:cNvGrpSpPr/>
          <p:nvPr/>
        </p:nvGrpSpPr>
        <p:grpSpPr>
          <a:xfrm>
            <a:off x="371217" y="3937437"/>
            <a:ext cx="216000" cy="216000"/>
            <a:chOff x="371217" y="1461647"/>
            <a:chExt cx="216000" cy="216000"/>
          </a:xfrm>
        </p:grpSpPr>
        <p:sp>
          <p:nvSpPr>
            <p:cNvPr id="332" name="타원형 설명선[O] 331">
              <a:extLst>
                <a:ext uri="{FF2B5EF4-FFF2-40B4-BE49-F238E27FC236}">
                  <a16:creationId xmlns:a16="http://schemas.microsoft.com/office/drawing/2014/main" id="{0F3F6075-3B5E-BB47-9B38-581EF7F23DE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333" name="그림 332">
              <a:extLst>
                <a:ext uri="{FF2B5EF4-FFF2-40B4-BE49-F238E27FC236}">
                  <a16:creationId xmlns:a16="http://schemas.microsoft.com/office/drawing/2014/main" id="{C89B5EDB-D5DA-8546-BB88-C06EA579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pic>
        <p:nvPicPr>
          <p:cNvPr id="101" name="그림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2" y="2102574"/>
            <a:ext cx="1030137" cy="1395300"/>
          </a:xfrm>
          <a:prstGeom prst="rect">
            <a:avLst/>
          </a:prstGeom>
        </p:spPr>
      </p:pic>
      <p:sp>
        <p:nvSpPr>
          <p:cNvPr id="103" name="AutoShape 119">
            <a:extLst>
              <a:ext uri="{FF2B5EF4-FFF2-40B4-BE49-F238E27FC236}">
                <a16:creationId xmlns:a16="http://schemas.microsoft.com/office/drawing/2014/main" id="{5AD77A91-3139-4049-81C1-A2996F401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318" y="1836425"/>
            <a:ext cx="31224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spcAft>
                <a:spcPts val="3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en-US" altLang="ko-KR" sz="1000" spc="-70" smtClean="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BI(Business </a:t>
            </a:r>
            <a:r>
              <a:rPr lang="en-US" altLang="ko-KR" sz="1000" spc="-7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Intelligence</a:t>
            </a:r>
            <a:r>
              <a:rPr lang="en-US" altLang="ko-KR" sz="1000" spc="-70" smtClean="0"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</a:t>
            </a:r>
          </a:p>
          <a:p>
            <a:pPr>
              <a:spcAft>
                <a:spcPts val="300"/>
              </a:spcAft>
              <a:buSzPct val="80000"/>
            </a:pP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고객에게 </a:t>
            </a:r>
            <a:r>
              <a:rPr lang="en-US" altLang="ko-KR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BI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를 제공하고 이를 통해 고객의 의사결정을 유도하여 사업화함으로써 자사의 </a:t>
            </a:r>
            <a:r>
              <a:rPr lang="en-US" altLang="ko-KR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Identity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를 확보하고 이익을 창출하는 </a:t>
            </a:r>
            <a:r>
              <a:rPr lang="ko-KR" altLang="en-US" sz="900" spc="-70" smtClean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조직</a:t>
            </a:r>
            <a:endParaRPr lang="ko-KR" altLang="en-US" sz="900" spc="-70">
              <a:solidFill>
                <a:prstClr val="black">
                  <a:lumMod val="65000"/>
                  <a:lumOff val="35000"/>
                </a:prst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spcAft>
                <a:spcPts val="300"/>
              </a:spcAft>
              <a:buSzPct val="80000"/>
            </a:pPr>
            <a:r>
              <a:rPr lang="en-US" altLang="ko-KR" sz="900" spc="-70" smtClean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*BI(Business </a:t>
            </a:r>
            <a:r>
              <a:rPr lang="en-US" altLang="ko-KR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Intelligence) : 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데이터를 통합</a:t>
            </a:r>
            <a:r>
              <a:rPr lang="en-US" altLang="ko-KR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/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분석하여 기업활동에 연관된 의사결정을 돕는 프로세스를 말합니다</a:t>
            </a:r>
            <a:r>
              <a:rPr lang="en-US" altLang="ko-KR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. 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이와 관련하여 가트너는 </a:t>
            </a:r>
            <a:r>
              <a:rPr lang="en-US" altLang="ko-KR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BI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를 </a:t>
            </a:r>
            <a:r>
              <a:rPr lang="en-US" altLang="ko-KR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"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여러곳에 산재되어 있는 데이터를 수집하여 체계적이고 일목요연하게 정리함으로써 사용자가 필요로 하는 정보를 정확한 시간에 제공할 수 있는 환경</a:t>
            </a:r>
            <a:r>
              <a:rPr lang="en-US" altLang="ko-KR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"</a:t>
            </a:r>
            <a:r>
              <a:rPr lang="ko-KR" altLang="en-US" sz="900" spc="-7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으로 </a:t>
            </a:r>
            <a:r>
              <a:rPr lang="ko-KR" altLang="en-US" sz="900" spc="-70" smtClean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정의</a:t>
            </a:r>
            <a:endParaRPr lang="en-US" altLang="ko-KR" sz="900" spc="-70">
              <a:solidFill>
                <a:prstClr val="black">
                  <a:lumMod val="65000"/>
                  <a:lumOff val="35000"/>
                </a:prst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C21EC81C-8085-A844-A624-1FA6B8CE59E0}"/>
              </a:ext>
            </a:extLst>
          </p:cNvPr>
          <p:cNvSpPr/>
          <p:nvPr/>
        </p:nvSpPr>
        <p:spPr>
          <a:xfrm>
            <a:off x="4465935" y="3024886"/>
            <a:ext cx="813900" cy="28856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none" anchor="ctr"/>
          <a:lstStyle/>
          <a:p>
            <a:pPr algn="ctr" defTabSz="957263" latinLnBrk="0">
              <a:lnSpc>
                <a:spcPct val="90000"/>
              </a:lnSpc>
              <a:spcBef>
                <a:spcPts val="92"/>
              </a:spcBef>
              <a:buClr>
                <a:srgbClr val="3271AA"/>
              </a:buClr>
              <a:buSzPct val="140000"/>
              <a:tabLst>
                <a:tab pos="5186363" algn="l"/>
              </a:tabLst>
            </a:pPr>
            <a:endParaRPr lang="ko-KR" altLang="en-US" sz="1000" kern="0" spc="-70">
              <a:solidFill>
                <a:schemeClr val="tx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cxnSp>
        <p:nvCxnSpPr>
          <p:cNvPr id="110" name="직선 연결선 52">
            <a:extLst>
              <a:ext uri="{FF2B5EF4-FFF2-40B4-BE49-F238E27FC236}">
                <a16:creationId xmlns:a16="http://schemas.microsoft.com/office/drawing/2014/main" id="{27B6078F-830C-D846-8994-AECCB8B81A7E}"/>
              </a:ext>
            </a:extLst>
          </p:cNvPr>
          <p:cNvCxnSpPr>
            <a:cxnSpLocks/>
          </p:cNvCxnSpPr>
          <p:nvPr/>
        </p:nvCxnSpPr>
        <p:spPr>
          <a:xfrm>
            <a:off x="4463012" y="3008344"/>
            <a:ext cx="8139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52">
            <a:extLst>
              <a:ext uri="{FF2B5EF4-FFF2-40B4-BE49-F238E27FC236}">
                <a16:creationId xmlns:a16="http://schemas.microsoft.com/office/drawing/2014/main" id="{27B6078F-830C-D846-8994-AECCB8B81A7E}"/>
              </a:ext>
            </a:extLst>
          </p:cNvPr>
          <p:cNvCxnSpPr>
            <a:cxnSpLocks/>
          </p:cNvCxnSpPr>
          <p:nvPr/>
        </p:nvCxnSpPr>
        <p:spPr>
          <a:xfrm>
            <a:off x="4469110" y="3315065"/>
            <a:ext cx="8139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8CAA94CB-75DF-B240-9B10-B4D58708AFB0}"/>
              </a:ext>
            </a:extLst>
          </p:cNvPr>
          <p:cNvSpPr txBox="1"/>
          <p:nvPr/>
        </p:nvSpPr>
        <p:spPr>
          <a:xfrm>
            <a:off x="4497423" y="3071217"/>
            <a:ext cx="74507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latinLnBrk="0"/>
            <a:r>
              <a:rPr lang="ko-KR" altLang="en-US" sz="900" spc="-7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사업자등록번호</a:t>
            </a:r>
            <a:endParaRPr lang="ko-KR" altLang="en-US" sz="900" spc="-70" dirty="0">
              <a:solidFill>
                <a:schemeClr val="tx1">
                  <a:lumMod val="65000"/>
                  <a:lumOff val="3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6B59701-DD9D-334C-A342-34B9CA9768DD}"/>
              </a:ext>
            </a:extLst>
          </p:cNvPr>
          <p:cNvSpPr txBox="1"/>
          <p:nvPr/>
        </p:nvSpPr>
        <p:spPr>
          <a:xfrm>
            <a:off x="5452059" y="3090312"/>
            <a:ext cx="1056636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220-87-53572</a:t>
            </a:r>
            <a:endParaRPr lang="en-US" altLang="ko-KR" sz="800" spc="-7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02" name="자유형: 도형 509">
            <a:extLst>
              <a:ext uri="{FF2B5EF4-FFF2-40B4-BE49-F238E27FC236}">
                <a16:creationId xmlns:a16="http://schemas.microsoft.com/office/drawing/2014/main" id="{66A4FF5F-6B74-3A47-861A-BB9CC50DA098}"/>
              </a:ext>
            </a:extLst>
          </p:cNvPr>
          <p:cNvSpPr/>
          <p:nvPr/>
        </p:nvSpPr>
        <p:spPr>
          <a:xfrm>
            <a:off x="5390911" y="5425440"/>
            <a:ext cx="209001" cy="594161"/>
          </a:xfrm>
          <a:custGeom>
            <a:avLst/>
            <a:gdLst>
              <a:gd name="connsiteX0" fmla="*/ 0 w 342900"/>
              <a:gd name="connsiteY0" fmla="*/ 0 h 3695700"/>
              <a:gd name="connsiteX1" fmla="*/ 0 w 342900"/>
              <a:gd name="connsiteY1" fmla="*/ 3695700 h 3695700"/>
              <a:gd name="connsiteX2" fmla="*/ 342900 w 342900"/>
              <a:gd name="connsiteY2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3695700">
                <a:moveTo>
                  <a:pt x="0" y="0"/>
                </a:moveTo>
                <a:lnTo>
                  <a:pt x="0" y="3695700"/>
                </a:lnTo>
                <a:lnTo>
                  <a:pt x="342900" y="3695700"/>
                </a:lnTo>
              </a:path>
            </a:pathLst>
          </a:custGeom>
          <a:noFill/>
          <a:ln>
            <a:solidFill>
              <a:srgbClr val="2168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7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A8A26D9A-EC4E-B144-8D3D-5EA70D154437}"/>
              </a:ext>
            </a:extLst>
          </p:cNvPr>
          <p:cNvSpPr/>
          <p:nvPr/>
        </p:nvSpPr>
        <p:spPr>
          <a:xfrm>
            <a:off x="5445968" y="6152227"/>
            <a:ext cx="25884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spcAft>
                <a:spcPts val="300"/>
              </a:spcAft>
              <a:buFont typeface="Noto Sans CJK KR Regular" panose="02020603020101020101" pitchFamily="18" charset="-127"/>
              <a:buChar char="+"/>
            </a:pP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2014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01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월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28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일         한국방송광고진흥공사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</a:t>
            </a:r>
            <a:r>
              <a:rPr lang="ko-KR" altLang="en-US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인프라</a:t>
            </a:r>
            <a:endParaRPr lang="en-US" altLang="ko-KR" sz="700" spc="-70" smtClean="0">
              <a:solidFill>
                <a:srgbClr val="40404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>
              <a:spcAft>
                <a:spcPts val="300"/>
              </a:spcAft>
            </a:pP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en-US" altLang="ko-KR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                               </a:t>
            </a:r>
            <a:r>
              <a:rPr lang="ko-KR" altLang="en-US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통합유지운영</a:t>
            </a:r>
            <a:endParaRPr lang="ko-KR" altLang="en-US" sz="700" spc="-70">
              <a:solidFill>
                <a:srgbClr val="40404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88900" indent="-88900">
              <a:spcAft>
                <a:spcPts val="300"/>
              </a:spcAft>
              <a:buFont typeface="Noto Sans CJK KR Regular" panose="02020603020101020101" pitchFamily="18" charset="-127"/>
              <a:buChar char="+"/>
            </a:pP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2014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03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월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03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일         한국관광공사 마케팅시스템 </a:t>
            </a:r>
            <a:r>
              <a:rPr lang="ko-KR" altLang="en-US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운영유지보수</a:t>
            </a:r>
            <a:endParaRPr lang="ko-KR" altLang="en-US" sz="700" spc="-70">
              <a:solidFill>
                <a:srgbClr val="40404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88900" indent="-88900">
              <a:spcAft>
                <a:spcPts val="300"/>
              </a:spcAft>
              <a:buFont typeface="Noto Sans CJK KR Regular" panose="02020603020101020101" pitchFamily="18" charset="-127"/>
              <a:buChar char="+"/>
            </a:pP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2014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04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월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02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일        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LIG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넥스원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ERP 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시스템 구축 </a:t>
            </a:r>
            <a:r>
              <a:rPr lang="ko-KR" altLang="en-US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참여</a:t>
            </a:r>
            <a:endParaRPr lang="ko-KR" altLang="en-US" sz="700" spc="-70">
              <a:solidFill>
                <a:srgbClr val="40404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88900" indent="-88900">
              <a:spcAft>
                <a:spcPts val="300"/>
              </a:spcAft>
              <a:buFont typeface="Noto Sans CJK KR Regular" panose="02020603020101020101" pitchFamily="18" charset="-127"/>
              <a:buChar char="+"/>
            </a:pP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2014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12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월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23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일         신용보증기금 </a:t>
            </a:r>
            <a:r>
              <a:rPr lang="en-US" altLang="ko-KR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 </a:t>
            </a:r>
            <a:r>
              <a:rPr lang="ko-KR" altLang="en-US" sz="700" spc="-7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인프라 통합 </a:t>
            </a:r>
            <a:r>
              <a:rPr lang="ko-KR" altLang="en-US" sz="700" spc="-70" smtClean="0">
                <a:solidFill>
                  <a:srgbClr val="404040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유지보수</a:t>
            </a:r>
            <a:endParaRPr lang="ko-KR" altLang="en-US" sz="700" spc="-70">
              <a:solidFill>
                <a:srgbClr val="404040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05" name="모서리가 둥근 직사각형 104">
            <a:extLst>
              <a:ext uri="{FF2B5EF4-FFF2-40B4-BE49-F238E27FC236}">
                <a16:creationId xmlns:a16="http://schemas.microsoft.com/office/drawing/2014/main" id="{EEFF656E-C99F-C549-AAE8-7BCE296F62E2}"/>
              </a:ext>
            </a:extLst>
          </p:cNvPr>
          <p:cNvSpPr/>
          <p:nvPr/>
        </p:nvSpPr>
        <p:spPr>
          <a:xfrm>
            <a:off x="5508189" y="5940960"/>
            <a:ext cx="2291255" cy="192117"/>
          </a:xfrm>
          <a:prstGeom prst="roundRect">
            <a:avLst>
              <a:gd name="adj" fmla="val 50000"/>
            </a:avLst>
          </a:prstGeom>
          <a:solidFill>
            <a:srgbClr val="F1F1F4"/>
          </a:solidFill>
          <a:ln>
            <a:noFill/>
          </a:ln>
          <a:effectLst>
            <a:outerShdw dist="25400" dir="5400000" algn="t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x-none" sz="1050" spc="-7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</a:t>
            </a:r>
            <a:r>
              <a:rPr kumimoji="1" lang="en-US" altLang="ko-KR" sz="1050" spc="-7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014</a:t>
            </a:r>
            <a:r>
              <a:rPr kumimoji="1" lang="ko-KR" altLang="en-US" sz="1050" spc="-7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</a:t>
            </a:r>
            <a:endParaRPr kumimoji="1" lang="x-none" altLang="en-US" sz="1050" spc="-70" dirty="0">
              <a:solidFill>
                <a:schemeClr val="tx1">
                  <a:lumMod val="65000"/>
                  <a:lumOff val="3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75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그룹 98">
            <a:extLst>
              <a:ext uri="{FF2B5EF4-FFF2-40B4-BE49-F238E27FC236}">
                <a16:creationId xmlns:a16="http://schemas.microsoft.com/office/drawing/2014/main" id="{20F19A60-B894-9745-9865-600D527A10DD}"/>
              </a:ext>
            </a:extLst>
          </p:cNvPr>
          <p:cNvGrpSpPr/>
          <p:nvPr/>
        </p:nvGrpSpPr>
        <p:grpSpPr>
          <a:xfrm>
            <a:off x="307773" y="1764295"/>
            <a:ext cx="5454062" cy="252000"/>
            <a:chOff x="2960419" y="933062"/>
            <a:chExt cx="6663970" cy="252000"/>
          </a:xfrm>
        </p:grpSpPr>
        <p:sp>
          <p:nvSpPr>
            <p:cNvPr id="100" name="자유형 99">
              <a:extLst>
                <a:ext uri="{FF2B5EF4-FFF2-40B4-BE49-F238E27FC236}">
                  <a16:creationId xmlns:a16="http://schemas.microsoft.com/office/drawing/2014/main" id="{8097B981-0D48-C340-88A6-BFB69943F875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01" name="자유형 100">
              <a:extLst>
                <a:ext uri="{FF2B5EF4-FFF2-40B4-BE49-F238E27FC236}">
                  <a16:creationId xmlns:a16="http://schemas.microsoft.com/office/drawing/2014/main" id="{76F427E3-B1FC-2743-8E11-923761D11B5E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266700"/>
              <a:r>
                <a:rPr kumimoji="1" lang="ko-KR" altLang="en-US" sz="1050" spc="-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최근 </a:t>
              </a:r>
              <a:r>
                <a:rPr kumimoji="1" lang="en-US" altLang="ko-KR" sz="1050" spc="-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3</a:t>
              </a:r>
              <a:r>
                <a:rPr kumimoji="1" lang="ko-KR" altLang="en-US" sz="1050" spc="-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년간 자본금 및 매출액</a:t>
              </a:r>
            </a:p>
          </p:txBody>
        </p:sp>
      </p:grp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DABD147-3ABB-6945-AD81-913A81BD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707-013C-4A44-AF86-4B0C6F112D9A}" type="slidenum">
              <a:rPr lang="x-none" altLang="en-US" spc="-7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pPr/>
              <a:t>4</a:t>
            </a:fld>
            <a:endParaRPr lang="x-none" altLang="en-US" spc="-7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1. </a:t>
            </a:r>
            <a:r>
              <a:rPr lang="ko-KR" altLang="en-US" spc="-70" dirty="0" err="1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제안사</a:t>
            </a:r>
            <a:r>
              <a:rPr lang="ko-KR" altLang="en-US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일반 현황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ko-KR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1-2. </a:t>
            </a:r>
            <a:r>
              <a:rPr lang="ko-KR" altLang="en-US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최근 </a:t>
            </a:r>
            <a:r>
              <a:rPr lang="en-US" altLang="ko-KR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</a:t>
            </a:r>
            <a:r>
              <a:rPr lang="ko-KR" altLang="en-US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년간 자본금 및 매출액</a:t>
            </a:r>
            <a:r>
              <a:rPr lang="en-US" altLang="ko-KR" spc="-7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(2/2)</a:t>
            </a:r>
            <a:endParaRPr lang="ko-KR" altLang="en-US" spc="-7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32" name="텍스트 개체 틀 131">
            <a:extLst>
              <a:ext uri="{FF2B5EF4-FFF2-40B4-BE49-F238E27FC236}">
                <a16:creationId xmlns:a16="http://schemas.microsoft.com/office/drawing/2014/main" id="{1AD2CF65-4D65-4740-B922-205A77FB0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4" y="1043533"/>
            <a:ext cx="10260000" cy="297517"/>
          </a:xfrm>
        </p:spPr>
        <p:txBody>
          <a:bodyPr/>
          <a:lstStyle/>
          <a:p>
            <a:r>
              <a:rPr lang="ko-KR" altLang="en-US" spc="-56"/>
              <a:t>정암</a:t>
            </a:r>
            <a:r>
              <a:rPr lang="en-US" altLang="ko-KR" spc="-56"/>
              <a:t>TSH</a:t>
            </a:r>
            <a:r>
              <a:rPr lang="ko-KR" altLang="en-US" spc="-56"/>
              <a:t>는 지속적으로 성장 및 안정적인 재무구조를 가지고 있으며</a:t>
            </a:r>
            <a:r>
              <a:rPr lang="en-US" altLang="ko-KR" spc="-56"/>
              <a:t>, 3</a:t>
            </a:r>
            <a:r>
              <a:rPr lang="ko-KR" altLang="en-US" spc="-56"/>
              <a:t>년간 평균 </a:t>
            </a:r>
            <a:r>
              <a:rPr lang="en-US" altLang="ko-KR" spc="-56"/>
              <a:t>100</a:t>
            </a:r>
            <a:r>
              <a:rPr lang="ko-KR" altLang="en-US" spc="-56"/>
              <a:t>억의 매출규모 및 신용평가등급 </a:t>
            </a:r>
            <a:r>
              <a:rPr lang="en-US" altLang="ko-KR" spc="-56" smtClean="0"/>
              <a:t>BBB</a:t>
            </a:r>
            <a:r>
              <a:rPr lang="en-US" altLang="ko-KR" spc="-56"/>
              <a:t>-</a:t>
            </a:r>
            <a:r>
              <a:rPr lang="ko-KR" altLang="en-US" spc="-56" smtClean="0"/>
              <a:t>등급을 </a:t>
            </a:r>
            <a:r>
              <a:rPr lang="ko-KR" altLang="en-US" spc="-56"/>
              <a:t>유지하고 있습니다</a:t>
            </a:r>
            <a:endParaRPr lang="ko-KR" altLang="en-US" spc="-56" dirty="0"/>
          </a:p>
        </p:txBody>
      </p:sp>
      <p:sp>
        <p:nvSpPr>
          <p:cNvPr id="36" name="Text Box 103">
            <a:extLst>
              <a:ext uri="{FF2B5EF4-FFF2-40B4-BE49-F238E27FC236}">
                <a16:creationId xmlns:a16="http://schemas.microsoft.com/office/drawing/2014/main" id="{9253DB06-4660-EC43-AB2D-EBB86C5F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03" y="1795491"/>
            <a:ext cx="1228755" cy="1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defPPr>
              <a:defRPr lang="ko-KR"/>
            </a:defPPr>
            <a:lvl1pPr algn="r" eaLnBrk="1" latinLnBrk="0" hangingPunct="1">
              <a:defRPr kumimoji="0" sz="900">
                <a:latin typeface="Noto Sans CJK KR Regular" pitchFamily="18" charset="-127"/>
                <a:ea typeface="Noto Sans CJK KR Regular" pitchFamily="18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spcAft>
                <a:spcPts val="0"/>
              </a:spcAft>
              <a:buClr>
                <a:srgbClr val="404040">
                  <a:lumMod val="75000"/>
                  <a:lumOff val="25000"/>
                </a:srgbClr>
              </a:buClr>
              <a:buSzPct val="90000"/>
              <a:defRPr/>
            </a:pPr>
            <a:r>
              <a:rPr kumimoji="1" lang="en-US" altLang="ko-KR" sz="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</a:t>
            </a:r>
            <a:r>
              <a:rPr kumimoji="1" lang="ko-KR" altLang="en-US" sz="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단위 </a:t>
            </a:r>
            <a:r>
              <a:rPr kumimoji="1" lang="en-US" altLang="ko-KR" sz="800" spc="-7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: </a:t>
            </a:r>
            <a:r>
              <a:rPr kumimoji="1" lang="ko-KR" altLang="en-US" sz="800" spc="-7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백만원</a:t>
            </a:r>
            <a:r>
              <a:rPr kumimoji="1" lang="en-US" altLang="ko-KR" sz="8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DFB5D342-813F-D34D-8A2B-30C97EE38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03" y="1402882"/>
            <a:ext cx="2322650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36000" bIns="0" anchor="ctr">
            <a:spAutoFit/>
          </a:bodyPr>
          <a:lstStyle/>
          <a:p>
            <a:pPr lvl="0" defTabSz="914400" latinLnBrk="1">
              <a:defRPr/>
            </a:pPr>
            <a:r>
              <a:rPr lang="ko-KR" altLang="en-US" sz="13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자본금 및 매출액</a:t>
            </a:r>
            <a:r>
              <a:rPr lang="en-US" altLang="ko-KR" sz="13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300" spc="-7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2168B5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경영상태</a:t>
            </a:r>
          </a:p>
        </p:txBody>
      </p:sp>
      <p:pic>
        <p:nvPicPr>
          <p:cNvPr id="58" name="Picture 5" descr="C:\Users\young\Desktop\제목 없음-1.png">
            <a:extLst>
              <a:ext uri="{FF2B5EF4-FFF2-40B4-BE49-F238E27FC236}">
                <a16:creationId xmlns:a16="http://schemas.microsoft.com/office/drawing/2014/main" id="{21F87604-A182-AD4D-8053-831052BD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21" y="6414691"/>
            <a:ext cx="3288984" cy="5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C183614B-128C-1C42-BD30-E85EA20FE429}"/>
              </a:ext>
            </a:extLst>
          </p:cNvPr>
          <p:cNvGrpSpPr/>
          <p:nvPr/>
        </p:nvGrpSpPr>
        <p:grpSpPr>
          <a:xfrm>
            <a:off x="371217" y="1714329"/>
            <a:ext cx="216000" cy="216000"/>
            <a:chOff x="371217" y="1461647"/>
            <a:chExt cx="216000" cy="216000"/>
          </a:xfrm>
        </p:grpSpPr>
        <p:sp>
          <p:nvSpPr>
            <p:cNvPr id="103" name="타원형 설명선[O] 102">
              <a:extLst>
                <a:ext uri="{FF2B5EF4-FFF2-40B4-BE49-F238E27FC236}">
                  <a16:creationId xmlns:a16="http://schemas.microsoft.com/office/drawing/2014/main" id="{AB13E0E9-E25E-7C47-9880-34E74E73DE0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97E7EF1D-1DBB-6644-BEDA-5992E51B4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3EF5612D-52CD-5E4A-9AB1-38D8331C3C5E}"/>
              </a:ext>
            </a:extLst>
          </p:cNvPr>
          <p:cNvGrpSpPr/>
          <p:nvPr/>
        </p:nvGrpSpPr>
        <p:grpSpPr>
          <a:xfrm>
            <a:off x="5993978" y="1753696"/>
            <a:ext cx="4390062" cy="252000"/>
            <a:chOff x="2960419" y="933062"/>
            <a:chExt cx="6663970" cy="252000"/>
          </a:xfrm>
        </p:grpSpPr>
        <p:sp>
          <p:nvSpPr>
            <p:cNvPr id="106" name="자유형 105">
              <a:extLst>
                <a:ext uri="{FF2B5EF4-FFF2-40B4-BE49-F238E27FC236}">
                  <a16:creationId xmlns:a16="http://schemas.microsoft.com/office/drawing/2014/main" id="{17E03AA6-A8F9-0847-A512-3B5A5C326C4F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07" name="자유형 106">
              <a:extLst>
                <a:ext uri="{FF2B5EF4-FFF2-40B4-BE49-F238E27FC236}">
                  <a16:creationId xmlns:a16="http://schemas.microsoft.com/office/drawing/2014/main" id="{B1C01B48-4BEB-B74C-9E5A-BF85672DB93C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266700"/>
              <a:r>
                <a:rPr kumimoji="1" lang="ko-KR" altLang="en-US" sz="1050" spc="-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경영 상태</a:t>
              </a: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5B4987E5-1F9B-0543-A11C-0BF8C171E030}"/>
              </a:ext>
            </a:extLst>
          </p:cNvPr>
          <p:cNvGrpSpPr/>
          <p:nvPr/>
        </p:nvGrpSpPr>
        <p:grpSpPr>
          <a:xfrm>
            <a:off x="6057422" y="1700791"/>
            <a:ext cx="216000" cy="216000"/>
            <a:chOff x="371217" y="1461647"/>
            <a:chExt cx="216000" cy="216000"/>
          </a:xfrm>
        </p:grpSpPr>
        <p:sp>
          <p:nvSpPr>
            <p:cNvPr id="138" name="타원형 설명선[O] 137">
              <a:extLst>
                <a:ext uri="{FF2B5EF4-FFF2-40B4-BE49-F238E27FC236}">
                  <a16:creationId xmlns:a16="http://schemas.microsoft.com/office/drawing/2014/main" id="{B592B956-8622-F04B-AD20-AED0E8B9828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7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EC528486-0054-6842-B965-149BDDDB4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16A5C67-1D79-C1AF-5245-21D6BE8793BC}"/>
              </a:ext>
            </a:extLst>
          </p:cNvPr>
          <p:cNvGrpSpPr/>
          <p:nvPr/>
        </p:nvGrpSpPr>
        <p:grpSpPr>
          <a:xfrm>
            <a:off x="8315901" y="2595522"/>
            <a:ext cx="850384" cy="184666"/>
            <a:chOff x="1082305" y="2420623"/>
            <a:chExt cx="850384" cy="184666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15CEE744-EB76-22BA-B1D2-025B2E941203}"/>
                </a:ext>
              </a:extLst>
            </p:cNvPr>
            <p:cNvSpPr/>
            <p:nvPr/>
          </p:nvSpPr>
          <p:spPr>
            <a:xfrm>
              <a:off x="1082305" y="2420623"/>
              <a:ext cx="850384" cy="184666"/>
            </a:xfrm>
            <a:prstGeom prst="rect">
              <a:avLst/>
            </a:prstGeom>
            <a:noFill/>
          </p:spPr>
          <p:txBody>
            <a:bodyPr wrap="none" lIns="288000" tIns="0" rIns="36000" bIns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0" i="0" u="none" strike="noStrike" kern="1200" cap="none" spc="-3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KoPub돋움체 Bold" panose="02020603020101020101" pitchFamily="18" charset="-127"/>
                  <a:ea typeface="KoPub돋움체 Bold" panose="02020603020101020101" pitchFamily="18" charset="-127"/>
                  <a:cs typeface="+mn-cs"/>
                </a:rPr>
                <a:t>신용등급</a:t>
              </a: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03AE604C-ED95-C642-42DE-D92E34277650}"/>
                </a:ext>
              </a:extLst>
            </p:cNvPr>
            <p:cNvGrpSpPr/>
            <p:nvPr/>
          </p:nvGrpSpPr>
          <p:grpSpPr>
            <a:xfrm>
              <a:off x="1082305" y="2459568"/>
              <a:ext cx="190906" cy="109952"/>
              <a:chOff x="941321" y="3522572"/>
              <a:chExt cx="220662" cy="127091"/>
            </a:xfrm>
          </p:grpSpPr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6F778712-A978-163B-DB06-15302B1E1932}"/>
                  </a:ext>
                </a:extLst>
              </p:cNvPr>
              <p:cNvGrpSpPr/>
              <p:nvPr/>
            </p:nvGrpSpPr>
            <p:grpSpPr>
              <a:xfrm>
                <a:off x="941321" y="3522572"/>
                <a:ext cx="127091" cy="127091"/>
                <a:chOff x="941321" y="3522572"/>
                <a:chExt cx="127091" cy="127091"/>
              </a:xfrm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id="{11921DD9-33B0-4960-F489-5A6CF9156D64}"/>
                    </a:ext>
                  </a:extLst>
                </p:cNvPr>
                <p:cNvSpPr/>
                <p:nvPr/>
              </p:nvSpPr>
              <p:spPr>
                <a:xfrm>
                  <a:off x="941321" y="3522572"/>
                  <a:ext cx="127091" cy="127091"/>
                </a:xfrm>
                <a:prstGeom prst="ellipse">
                  <a:avLst/>
                </a:prstGeom>
                <a:solidFill>
                  <a:srgbClr val="8A8A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grpSp>
              <p:nvGrpSpPr>
                <p:cNvPr id="52" name="그룹 51">
                  <a:extLst>
                    <a:ext uri="{FF2B5EF4-FFF2-40B4-BE49-F238E27FC236}">
                      <a16:creationId xmlns:a16="http://schemas.microsoft.com/office/drawing/2014/main" id="{3752F53A-C17C-85D1-5CC9-D310D170C069}"/>
                    </a:ext>
                  </a:extLst>
                </p:cNvPr>
                <p:cNvGrpSpPr/>
                <p:nvPr/>
              </p:nvGrpSpPr>
              <p:grpSpPr>
                <a:xfrm>
                  <a:off x="979389" y="3538591"/>
                  <a:ext cx="62510" cy="72879"/>
                  <a:chOff x="1500089" y="3556054"/>
                  <a:chExt cx="155674" cy="181496"/>
                </a:xfrm>
                <a:solidFill>
                  <a:schemeClr val="bg1"/>
                </a:solidFill>
              </p:grpSpPr>
              <p:sp>
                <p:nvSpPr>
                  <p:cNvPr id="55" name="사각형: 둥근 모서리 157">
                    <a:extLst>
                      <a:ext uri="{FF2B5EF4-FFF2-40B4-BE49-F238E27FC236}">
                        <a16:creationId xmlns:a16="http://schemas.microsoft.com/office/drawing/2014/main" id="{01CE6670-76E7-F80E-B75B-69998E7FBF58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500089" y="3611031"/>
                    <a:ext cx="155674" cy="457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solidFill>
                          <a:prstClr val="white">
                            <a:alpha val="0"/>
                          </a:prst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56" name="사각형: 둥근 모서리 158">
                    <a:extLst>
                      <a:ext uri="{FF2B5EF4-FFF2-40B4-BE49-F238E27FC236}">
                        <a16:creationId xmlns:a16="http://schemas.microsoft.com/office/drawing/2014/main" id="{CA7ACE2A-7D2F-4E9F-3AF0-1B829BE52BC6}"/>
                      </a:ext>
                    </a:extLst>
                  </p:cNvPr>
                  <p:cNvSpPr/>
                  <p:nvPr/>
                </p:nvSpPr>
                <p:spPr>
                  <a:xfrm rot="18900000" flipV="1">
                    <a:off x="1500089" y="3691831"/>
                    <a:ext cx="155674" cy="457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solidFill>
                          <a:prstClr val="white">
                            <a:alpha val="0"/>
                          </a:prstClr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0DB0F08D-AE85-6050-0016-FAE73A9A2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451" y="3586117"/>
                <a:ext cx="101532" cy="0"/>
              </a:xfrm>
              <a:prstGeom prst="line">
                <a:avLst/>
              </a:prstGeom>
              <a:ln w="10160" cap="rnd">
                <a:solidFill>
                  <a:srgbClr val="8A8A8A"/>
                </a:solidFill>
                <a:prstDash val="sysDot"/>
                <a:round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사각형: 둥근 위쪽 모서리 11">
            <a:extLst>
              <a:ext uri="{FF2B5EF4-FFF2-40B4-BE49-F238E27FC236}">
                <a16:creationId xmlns:a16="http://schemas.microsoft.com/office/drawing/2014/main" id="{386E0A95-59AD-DF03-9CD9-3C5E14681AFF}"/>
              </a:ext>
            </a:extLst>
          </p:cNvPr>
          <p:cNvSpPr/>
          <p:nvPr/>
        </p:nvSpPr>
        <p:spPr bwMode="auto">
          <a:xfrm>
            <a:off x="1160597" y="2372492"/>
            <a:ext cx="4097067" cy="447001"/>
          </a:xfrm>
          <a:prstGeom prst="round2SameRect">
            <a:avLst>
              <a:gd name="adj1" fmla="val 26251"/>
              <a:gd name="adj2" fmla="val 0"/>
            </a:avLst>
          </a:prstGeom>
          <a:solidFill>
            <a:srgbClr val="3F49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72000" bIns="0"/>
          <a:lstStyle/>
          <a:p>
            <a:pPr algn="ctr" eaLnBrk="1" fontAlgn="ctr" hangingPunct="1">
              <a:spcBef>
                <a:spcPts val="200"/>
              </a:spcBef>
              <a:spcAft>
                <a:spcPts val="200"/>
              </a:spcAft>
              <a:buClr>
                <a:srgbClr val="02273F"/>
              </a:buClr>
              <a:defRPr/>
            </a:pPr>
            <a:endParaRPr lang="ko-KR" altLang="en-US" sz="1300" spc="-70">
              <a:ln>
                <a:solidFill>
                  <a:schemeClr val="accent1">
                    <a:shade val="15000"/>
                    <a:alpha val="0"/>
                  </a:schemeClr>
                </a:solidFill>
              </a:ln>
              <a:solidFill>
                <a:schemeClr val="bg1"/>
              </a:solidFill>
              <a:latin typeface="에스코어 드림 5 Medium" panose="020B0503030302020204" pitchFamily="50" charset="-127"/>
              <a:ea typeface="에스코어 드림 5 Medium" panose="020B0503030302020204" pitchFamily="50" charset="-127"/>
            </a:endParaRPr>
          </a:p>
        </p:txBody>
      </p:sp>
      <p:graphicFrame>
        <p:nvGraphicFramePr>
          <p:cNvPr id="59" name="Group 326">
            <a:extLst>
              <a:ext uri="{FF2B5EF4-FFF2-40B4-BE49-F238E27FC236}">
                <a16:creationId xmlns:a16="http://schemas.microsoft.com/office/drawing/2014/main" id="{BC3BFDD9-D182-92A4-E7B8-B5C63494E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88716"/>
              </p:ext>
            </p:extLst>
          </p:nvPr>
        </p:nvGraphicFramePr>
        <p:xfrm>
          <a:off x="717454" y="2372492"/>
          <a:ext cx="4736870" cy="4379584"/>
        </p:xfrm>
        <a:graphic>
          <a:graphicData uri="http://schemas.openxmlformats.org/drawingml/2006/table">
            <a:tbl>
              <a:tblPr/>
              <a:tblGrid>
                <a:gridCol w="182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03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spc="-70" dirty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  분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6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70" dirty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2021</a:t>
                      </a:r>
                      <a:r>
                        <a:rPr lang="ko-KR" altLang="en-US" sz="1200" b="1" kern="1200" spc="-70" dirty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6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7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2022</a:t>
                      </a:r>
                      <a:r>
                        <a:rPr lang="ko-KR" altLang="en-US" sz="1200" b="1" kern="1200" spc="-7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6D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70" dirty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  <a:r>
                        <a:rPr lang="ko-KR" altLang="en-US" sz="1200" b="1" kern="1200" spc="-70" dirty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6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70" dirty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총자산 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5,248 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10,199 </a:t>
                      </a:r>
                      <a:endParaRPr kumimoji="1" lang="ko-KR" altLang="en-US" sz="1200" b="0" kern="1200" spc="-50" baseline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8,905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7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자기자본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3,334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4,505</a:t>
                      </a:r>
                      <a:endParaRPr kumimoji="1" lang="ko-KR" altLang="en-US" sz="1200" b="0" kern="1200" spc="-50" baseline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5,579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70" smtClean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자본금</a:t>
                      </a:r>
                      <a:endParaRPr lang="ko-KR" altLang="en-US" sz="1100" b="0" kern="1200" spc="-70">
                        <a:ln>
                          <a:solidFill>
                            <a:schemeClr val="accent1">
                              <a:shade val="1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endParaRPr kumimoji="1" lang="ko-KR" altLang="en-US" sz="1200" b="0" kern="1200" spc="-50" baseline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70" smtClean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차입금</a:t>
                      </a:r>
                      <a:endParaRPr lang="ko-KR" altLang="en-US" sz="1100" b="0" kern="1200" spc="-70">
                        <a:ln>
                          <a:solidFill>
                            <a:schemeClr val="accent1">
                              <a:shade val="1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53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52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70" smtClean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금융비용</a:t>
                      </a:r>
                      <a:endParaRPr lang="ko-KR" altLang="en-US" sz="1100" b="0" kern="1200" spc="-70">
                        <a:ln>
                          <a:solidFill>
                            <a:schemeClr val="accent1">
                              <a:shade val="1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70" smtClean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매출액</a:t>
                      </a:r>
                      <a:endParaRPr lang="ko-KR" altLang="en-US" sz="1100" b="0" kern="1200" spc="-70">
                        <a:ln>
                          <a:solidFill>
                            <a:schemeClr val="accent1">
                              <a:shade val="1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13,422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17,544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16,854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70" smtClean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영업이익</a:t>
                      </a:r>
                      <a:endParaRPr lang="ko-KR" altLang="en-US" sz="1100" b="0" kern="1200" spc="-70">
                        <a:ln>
                          <a:solidFill>
                            <a:schemeClr val="accent1">
                              <a:shade val="1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486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1,431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1,329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 spc="-70" smtClean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당기순이익</a:t>
                      </a:r>
                      <a:endParaRPr lang="ko-KR" altLang="en-US" sz="1100" b="0" kern="1200" spc="-70">
                        <a:ln>
                          <a:solidFill>
                            <a:schemeClr val="accent1">
                              <a:shade val="1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432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1,170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kern="1200" spc="-50" baseline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1,074</a:t>
                      </a:r>
                      <a:endParaRPr kumimoji="1" lang="ko-KR" altLang="en-US" sz="1200" b="0" kern="120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spc="-70" smtClean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자기자본비율↑</a:t>
                      </a:r>
                      <a:endParaRPr lang="ko-KR" altLang="en-US" sz="1100" b="1" kern="1200" spc="-70" dirty="0">
                        <a:ln>
                          <a:solidFill>
                            <a:schemeClr val="accent1">
                              <a:shade val="1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kern="1200" spc="-50" baseline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63.5%</a:t>
                      </a:r>
                      <a:endParaRPr kumimoji="1" lang="ko-KR" altLang="en-US" sz="1200" b="1" kern="1200" spc="-50" baseline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kern="1200" spc="-50" baseline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44.2%</a:t>
                      </a:r>
                      <a:endParaRPr kumimoji="1" lang="ko-KR" altLang="en-US" sz="1200" b="1" kern="1200" spc="-5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kern="1200" spc="-50" baseline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62.6%</a:t>
                      </a:r>
                      <a:endParaRPr kumimoji="1" lang="ko-KR" altLang="en-US" sz="1200" b="1" kern="1200" spc="-5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2273F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spc="-70" dirty="0">
                          <a:ln>
                            <a:solidFill>
                              <a:schemeClr val="accent1">
                                <a:shade val="1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부채비율↓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kern="1200" spc="-50" baseline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57.4%</a:t>
                      </a:r>
                      <a:endParaRPr kumimoji="1" lang="ko-KR" altLang="en-US" sz="1200" b="1" kern="1200" spc="-5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kern="1200" spc="-50" baseline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126.4%</a:t>
                      </a:r>
                      <a:endParaRPr kumimoji="1" lang="ko-KR" altLang="en-US" sz="1200" b="1" kern="1200" spc="-5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kern="1200" spc="-50" baseline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59.6%</a:t>
                      </a:r>
                      <a:endParaRPr kumimoji="1" lang="ko-KR" altLang="en-US" sz="1200" b="1" kern="1200" spc="-50" baseline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61" name="그룹 60">
            <a:extLst>
              <a:ext uri="{FF2B5EF4-FFF2-40B4-BE49-F238E27FC236}">
                <a16:creationId xmlns:a16="http://schemas.microsoft.com/office/drawing/2014/main" id="{186BE2BE-48B5-78D7-81B1-EE5B893B6C15}"/>
              </a:ext>
            </a:extLst>
          </p:cNvPr>
          <p:cNvGrpSpPr/>
          <p:nvPr/>
        </p:nvGrpSpPr>
        <p:grpSpPr>
          <a:xfrm>
            <a:off x="6459086" y="2474611"/>
            <a:ext cx="1505015" cy="4077419"/>
            <a:chOff x="3204567" y="7840393"/>
            <a:chExt cx="2719986" cy="2222771"/>
          </a:xfrm>
        </p:grpSpPr>
        <p:pic>
          <p:nvPicPr>
            <p:cNvPr id="62" name="Picture 2" descr="I:\Users\Administrator\Desktop\Group 1.png">
              <a:extLst>
                <a:ext uri="{FF2B5EF4-FFF2-40B4-BE49-F238E27FC236}">
                  <a16:creationId xmlns:a16="http://schemas.microsoft.com/office/drawing/2014/main" id="{443955D5-9D1B-A593-76E8-A767E3F06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 rot="16200000" flipH="1">
              <a:off x="3567790" y="7706400"/>
              <a:ext cx="2107132" cy="2606395"/>
            </a:xfrm>
            <a:prstGeom prst="rect">
              <a:avLst/>
            </a:prstGeom>
            <a:noFill/>
          </p:spPr>
        </p:pic>
        <p:grpSp>
          <p:nvGrpSpPr>
            <p:cNvPr id="63" name="그룹 165">
              <a:extLst>
                <a:ext uri="{FF2B5EF4-FFF2-40B4-BE49-F238E27FC236}">
                  <a16:creationId xmlns:a16="http://schemas.microsoft.com/office/drawing/2014/main" id="{CA33E877-324C-DB32-B824-DF1F725D0DD6}"/>
                </a:ext>
              </a:extLst>
            </p:cNvPr>
            <p:cNvGrpSpPr/>
            <p:nvPr/>
          </p:nvGrpSpPr>
          <p:grpSpPr>
            <a:xfrm flipH="1">
              <a:off x="3204567" y="7840393"/>
              <a:ext cx="1539900" cy="365518"/>
              <a:chOff x="1584387" y="6534832"/>
              <a:chExt cx="1539900" cy="438150"/>
            </a:xfrm>
          </p:grpSpPr>
          <p:sp>
            <p:nvSpPr>
              <p:cNvPr id="75" name="이등변 삼각형 74">
                <a:extLst>
                  <a:ext uri="{FF2B5EF4-FFF2-40B4-BE49-F238E27FC236}">
                    <a16:creationId xmlns:a16="http://schemas.microsoft.com/office/drawing/2014/main" id="{7A8BF49E-C14C-9840-4A1F-AF56DB7AE538}"/>
                  </a:ext>
                </a:extLst>
              </p:cNvPr>
              <p:cNvSpPr/>
              <p:nvPr/>
            </p:nvSpPr>
            <p:spPr>
              <a:xfrm flipH="1" flipV="1">
                <a:off x="2969724" y="6826932"/>
                <a:ext cx="154563" cy="146050"/>
              </a:xfrm>
              <a:prstGeom prst="triangle">
                <a:avLst>
                  <a:gd name="adj" fmla="val 98695"/>
                </a:avLst>
              </a:prstGeom>
              <a:gradFill flip="none" rotWithShape="1">
                <a:gsLst>
                  <a:gs pos="0">
                    <a:srgbClr val="0F1A27"/>
                  </a:gs>
                  <a:gs pos="100000">
                    <a:srgbClr val="1E274E"/>
                  </a:gs>
                </a:gsLst>
                <a:lin ang="54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indent="-180975" algn="ctr" defTabSz="914400" fontAlgn="base">
                  <a:spcAft>
                    <a:spcPts val="240"/>
                  </a:spcAft>
                  <a:defRPr/>
                </a:pPr>
                <a:endParaRPr lang="ko-KR" altLang="en-US" sz="1400" ker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/>
                </a:endParaRPr>
              </a:p>
            </p:txBody>
          </p:sp>
          <p:sp>
            <p:nvSpPr>
              <p:cNvPr id="76" name="한쪽 모서리가 둥근 사각형 81">
                <a:extLst>
                  <a:ext uri="{FF2B5EF4-FFF2-40B4-BE49-F238E27FC236}">
                    <a16:creationId xmlns:a16="http://schemas.microsoft.com/office/drawing/2014/main" id="{E01C27EB-491B-5385-E20C-2E63107839C8}"/>
                  </a:ext>
                </a:extLst>
              </p:cNvPr>
              <p:cNvSpPr/>
              <p:nvPr/>
            </p:nvSpPr>
            <p:spPr>
              <a:xfrm flipH="1">
                <a:off x="1584387" y="6534832"/>
                <a:ext cx="1533456" cy="292100"/>
              </a:xfrm>
              <a:prstGeom prst="round1Rect">
                <a:avLst/>
              </a:prstGeom>
              <a:gradFill>
                <a:gsLst>
                  <a:gs pos="0">
                    <a:srgbClr val="2D87C6"/>
                  </a:gs>
                  <a:gs pos="100000">
                    <a:srgbClr val="0565A7"/>
                  </a:gs>
                </a:gsLst>
                <a:lin ang="5400000" scaled="0"/>
              </a:gradFill>
              <a:ln w="6350" cap="flat" cmpd="sng" algn="ctr">
                <a:solidFill>
                  <a:srgbClr val="2D87C6"/>
                </a:solidFill>
                <a:prstDash val="solid"/>
              </a:ln>
              <a:effectLst/>
            </p:spPr>
            <p:txBody>
              <a:bodyPr lIns="0" tIns="0" rIns="0" bIns="36000" rtlCol="0" anchor="ctr" anchorCtr="0"/>
              <a:lstStyle/>
              <a:p>
                <a:pPr indent="-180975" algn="ctr" defTabSz="914400" fontAlgn="base">
                  <a:spcAft>
                    <a:spcPts val="240"/>
                  </a:spcAft>
                  <a:buClr>
                    <a:prstClr val="white">
                      <a:lumMod val="65000"/>
                    </a:prstClr>
                  </a:buClr>
                  <a:buSzPct val="80000"/>
                  <a:buFont typeface="Wingdings" pitchFamily="2" charset="2"/>
                  <a:buChar char="§"/>
                  <a:defRPr/>
                </a:pPr>
                <a:endParaRPr lang="ko-KR" altLang="en-US" sz="1300" ker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ysClr val="window" lastClr="FFFFFF"/>
                  </a:solidFill>
                  <a:latin typeface="맑은 고딕"/>
                </a:endParaRPr>
              </a:p>
            </p:txBody>
          </p:sp>
          <p:sp>
            <p:nvSpPr>
              <p:cNvPr id="77" name="Text Box 81">
                <a:extLst>
                  <a:ext uri="{FF2B5EF4-FFF2-40B4-BE49-F238E27FC236}">
                    <a16:creationId xmlns:a16="http://schemas.microsoft.com/office/drawing/2014/main" id="{053EC96C-6ABD-DCD6-6B6C-E90660AA37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960" y="6558962"/>
                <a:ext cx="1531620" cy="2394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 algn="ctr" defTabSz="914400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ko-KR" altLang="en-US" sz="1200" b="1" spc="-100">
                    <a:solidFill>
                      <a:schemeClr val="bg1"/>
                    </a:solidFill>
                    <a:latin typeface="Arial" panose="020B0604020202020204" pitchFamily="34" charset="0"/>
                    <a:ea typeface="맑은 고딕" panose="020B0503020000020004" pitchFamily="50" charset="-127"/>
                  </a:rPr>
                  <a:t>기업신용</a:t>
                </a:r>
                <a:endParaRPr kumimoji="1" lang="en-US" altLang="ko-KR" sz="1200" b="1" spc="-100"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</a:endParaRPr>
              </a:p>
              <a:p>
                <a:pPr indent="-180975" algn="ctr" defTabSz="914400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ko-KR" altLang="en-US" sz="1200" b="1" spc="-100">
                    <a:solidFill>
                      <a:schemeClr val="bg1"/>
                    </a:solidFill>
                    <a:latin typeface="Arial" panose="020B0604020202020204" pitchFamily="34" charset="0"/>
                    <a:ea typeface="맑은 고딕" panose="020B0503020000020004" pitchFamily="50" charset="-127"/>
                  </a:rPr>
                  <a:t>평가등급</a:t>
                </a:r>
              </a:p>
            </p:txBody>
          </p:sp>
        </p:grp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8EA1A008-122A-B5D8-278D-1B675311206F}"/>
                </a:ext>
              </a:extLst>
            </p:cNvPr>
            <p:cNvSpPr/>
            <p:nvPr/>
          </p:nvSpPr>
          <p:spPr>
            <a:xfrm>
              <a:off x="3446768" y="8174425"/>
              <a:ext cx="1512275" cy="23489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indent="-180975" algn="ctr" defTabSz="914400" fontAlgn="base">
                <a:spcBef>
                  <a:spcPct val="0"/>
                </a:spcBef>
                <a:spcAft>
                  <a:spcPts val="240"/>
                </a:spcAft>
                <a:buClr>
                  <a:prstClr val="white">
                    <a:lumMod val="65000"/>
                  </a:prstClr>
                </a:buClr>
                <a:buSzPct val="80000"/>
                <a:defRPr/>
              </a:pPr>
              <a:r>
                <a:rPr lang="en-US" altLang="ko-KR" sz="2800" b="1" kern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/>
                </a:rPr>
                <a:t>BBB-</a:t>
              </a:r>
              <a:endParaRPr lang="en-US" altLang="ko-KR" sz="2800" b="1" kern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DBE3FC2-C8A2-5F1B-D69C-477DF94BDFB3}"/>
                </a:ext>
              </a:extLst>
            </p:cNvPr>
            <p:cNvSpPr txBox="1"/>
            <p:nvPr/>
          </p:nvSpPr>
          <p:spPr>
            <a:xfrm>
              <a:off x="3529693" y="8828550"/>
              <a:ext cx="1382486" cy="27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87468" lvl="1" indent="-87468" defTabSz="914400" fontAlgn="base">
                <a:buSzPct val="100000"/>
                <a:buFont typeface="Wingdings" pitchFamily="2" charset="2"/>
                <a:buChar char="§"/>
                <a:defRPr/>
              </a:pPr>
              <a:r>
                <a:rPr lang="en-US" altLang="ko-KR" sz="110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/>
                </a:rPr>
                <a:t>2024.07.18</a:t>
              </a:r>
              <a:endParaRPr lang="en-US" altLang="ko-KR" sz="1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  <a:p>
              <a:pPr marL="0" lvl="1" defTabSz="914400" fontAlgn="base">
                <a:buSzPct val="100000"/>
                <a:defRPr/>
              </a:pPr>
              <a:r>
                <a:rPr lang="en-US" altLang="ko-KR" sz="1100" dirty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/>
                </a:rPr>
                <a:t>      ~</a:t>
              </a:r>
            </a:p>
            <a:p>
              <a:pPr marL="87468" lvl="1" indent="-87468" defTabSz="914400" fontAlgn="base">
                <a:buSzPct val="100000"/>
                <a:buFont typeface="Wingdings" pitchFamily="2" charset="2"/>
                <a:buChar char="§"/>
                <a:defRPr/>
              </a:pPr>
              <a:r>
                <a:rPr lang="en-US" altLang="ko-KR" sz="110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/>
                </a:rPr>
                <a:t>2025.07.17</a:t>
              </a:r>
              <a:endParaRPr lang="en-US" altLang="ko-KR" sz="1100" dirty="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  <p:grpSp>
          <p:nvGrpSpPr>
            <p:cNvPr id="66" name="그룹 172">
              <a:extLst>
                <a:ext uri="{FF2B5EF4-FFF2-40B4-BE49-F238E27FC236}">
                  <a16:creationId xmlns:a16="http://schemas.microsoft.com/office/drawing/2014/main" id="{612E36E1-0775-ACB1-3352-7DE3CC8BF6B6}"/>
                </a:ext>
              </a:extLst>
            </p:cNvPr>
            <p:cNvGrpSpPr/>
            <p:nvPr/>
          </p:nvGrpSpPr>
          <p:grpSpPr>
            <a:xfrm flipH="1">
              <a:off x="3204567" y="8529249"/>
              <a:ext cx="1539900" cy="365518"/>
              <a:chOff x="1584387" y="6534832"/>
              <a:chExt cx="1539900" cy="438150"/>
            </a:xfrm>
          </p:grpSpPr>
          <p:sp>
            <p:nvSpPr>
              <p:cNvPr id="72" name="이등변 삼각형 71">
                <a:extLst>
                  <a:ext uri="{FF2B5EF4-FFF2-40B4-BE49-F238E27FC236}">
                    <a16:creationId xmlns:a16="http://schemas.microsoft.com/office/drawing/2014/main" id="{29AA912B-1B1B-86A5-34D4-2897A78FDBE6}"/>
                  </a:ext>
                </a:extLst>
              </p:cNvPr>
              <p:cNvSpPr/>
              <p:nvPr/>
            </p:nvSpPr>
            <p:spPr>
              <a:xfrm flipH="1" flipV="1">
                <a:off x="2969724" y="6826932"/>
                <a:ext cx="154563" cy="146050"/>
              </a:xfrm>
              <a:prstGeom prst="triangle">
                <a:avLst>
                  <a:gd name="adj" fmla="val 98695"/>
                </a:avLst>
              </a:prstGeom>
              <a:gradFill flip="none" rotWithShape="1">
                <a:gsLst>
                  <a:gs pos="0">
                    <a:srgbClr val="0F1A27"/>
                  </a:gs>
                  <a:gs pos="100000">
                    <a:srgbClr val="1E274E"/>
                  </a:gs>
                </a:gsLst>
                <a:lin ang="54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indent="-180975" algn="ctr" defTabSz="914400" fontAlgn="base">
                  <a:spcAft>
                    <a:spcPts val="240"/>
                  </a:spcAft>
                  <a:defRPr/>
                </a:pPr>
                <a:endParaRPr lang="ko-KR" altLang="en-US" sz="1400" ker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/>
                </a:endParaRPr>
              </a:p>
            </p:txBody>
          </p:sp>
          <p:sp>
            <p:nvSpPr>
              <p:cNvPr id="73" name="한쪽 모서리가 둥근 사각형 67">
                <a:extLst>
                  <a:ext uri="{FF2B5EF4-FFF2-40B4-BE49-F238E27FC236}">
                    <a16:creationId xmlns:a16="http://schemas.microsoft.com/office/drawing/2014/main" id="{746A0F86-1EE8-91CE-A9B7-591C9994C8C1}"/>
                  </a:ext>
                </a:extLst>
              </p:cNvPr>
              <p:cNvSpPr/>
              <p:nvPr/>
            </p:nvSpPr>
            <p:spPr>
              <a:xfrm flipH="1">
                <a:off x="1584387" y="6534832"/>
                <a:ext cx="1533456" cy="292100"/>
              </a:xfrm>
              <a:prstGeom prst="round1Rect">
                <a:avLst/>
              </a:prstGeom>
              <a:gradFill>
                <a:gsLst>
                  <a:gs pos="0">
                    <a:srgbClr val="2D87C6"/>
                  </a:gs>
                  <a:gs pos="100000">
                    <a:srgbClr val="0565A7"/>
                  </a:gs>
                </a:gsLst>
                <a:lin ang="5400000" scaled="0"/>
              </a:gradFill>
              <a:ln w="6350" cap="flat" cmpd="sng" algn="ctr">
                <a:solidFill>
                  <a:srgbClr val="2D87C6"/>
                </a:solidFill>
                <a:prstDash val="solid"/>
              </a:ln>
              <a:effectLst/>
            </p:spPr>
            <p:txBody>
              <a:bodyPr lIns="0" tIns="0" rIns="0" bIns="36000" rtlCol="0" anchor="ctr" anchorCtr="0"/>
              <a:lstStyle/>
              <a:p>
                <a:pPr indent="-180975" algn="ctr" defTabSz="914400" fontAlgn="base">
                  <a:spcAft>
                    <a:spcPts val="240"/>
                  </a:spcAft>
                  <a:buClr>
                    <a:prstClr val="white">
                      <a:lumMod val="65000"/>
                    </a:prstClr>
                  </a:buClr>
                  <a:buSzPct val="80000"/>
                  <a:buFont typeface="Wingdings" pitchFamily="2" charset="2"/>
                  <a:buChar char="§"/>
                  <a:defRPr/>
                </a:pPr>
                <a:endParaRPr lang="ko-KR" altLang="en-US" sz="1300" ker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ysClr val="window" lastClr="FFFFFF"/>
                  </a:solidFill>
                  <a:latin typeface="맑은 고딕"/>
                </a:endParaRPr>
              </a:p>
            </p:txBody>
          </p:sp>
          <p:sp>
            <p:nvSpPr>
              <p:cNvPr id="74" name="Text Box 81">
                <a:extLst>
                  <a:ext uri="{FF2B5EF4-FFF2-40B4-BE49-F238E27FC236}">
                    <a16:creationId xmlns:a16="http://schemas.microsoft.com/office/drawing/2014/main" id="{8B16C053-815C-CD54-68AE-5C62C9E12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960" y="6558962"/>
                <a:ext cx="1531620" cy="2394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 algn="ctr" defTabSz="914400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ko-KR" altLang="en-US" sz="1200" b="1" spc="-100">
                    <a:solidFill>
                      <a:schemeClr val="bg1"/>
                    </a:solidFill>
                    <a:latin typeface="Arial" panose="020B0604020202020204" pitchFamily="34" charset="0"/>
                    <a:ea typeface="맑은 고딕" panose="020B0503020000020004" pitchFamily="50" charset="-127"/>
                  </a:rPr>
                  <a:t>등급평가일</a:t>
                </a:r>
              </a:p>
            </p:txBody>
          </p:sp>
        </p:grpSp>
        <p:grpSp>
          <p:nvGrpSpPr>
            <p:cNvPr id="67" name="그룹 176">
              <a:extLst>
                <a:ext uri="{FF2B5EF4-FFF2-40B4-BE49-F238E27FC236}">
                  <a16:creationId xmlns:a16="http://schemas.microsoft.com/office/drawing/2014/main" id="{E3F5E6C1-00DC-772B-C1E1-ACD4E9B61CE9}"/>
                </a:ext>
              </a:extLst>
            </p:cNvPr>
            <p:cNvGrpSpPr/>
            <p:nvPr/>
          </p:nvGrpSpPr>
          <p:grpSpPr>
            <a:xfrm flipH="1">
              <a:off x="3204567" y="9223889"/>
              <a:ext cx="1539900" cy="365518"/>
              <a:chOff x="1584387" y="6534832"/>
              <a:chExt cx="1539900" cy="438150"/>
            </a:xfrm>
          </p:grpSpPr>
          <p:sp>
            <p:nvSpPr>
              <p:cNvPr id="69" name="이등변 삼각형 68">
                <a:extLst>
                  <a:ext uri="{FF2B5EF4-FFF2-40B4-BE49-F238E27FC236}">
                    <a16:creationId xmlns:a16="http://schemas.microsoft.com/office/drawing/2014/main" id="{8A3A2FB5-ECDD-0281-4A65-0FE928EBE6F5}"/>
                  </a:ext>
                </a:extLst>
              </p:cNvPr>
              <p:cNvSpPr/>
              <p:nvPr/>
            </p:nvSpPr>
            <p:spPr>
              <a:xfrm flipH="1" flipV="1">
                <a:off x="2969724" y="6826932"/>
                <a:ext cx="154563" cy="146050"/>
              </a:xfrm>
              <a:prstGeom prst="triangle">
                <a:avLst>
                  <a:gd name="adj" fmla="val 98695"/>
                </a:avLst>
              </a:prstGeom>
              <a:gradFill flip="none" rotWithShape="1">
                <a:gsLst>
                  <a:gs pos="0">
                    <a:srgbClr val="0F1A27"/>
                  </a:gs>
                  <a:gs pos="100000">
                    <a:srgbClr val="1E274E"/>
                  </a:gs>
                </a:gsLst>
                <a:lin ang="54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indent="-180975" algn="ctr" defTabSz="914400" fontAlgn="base">
                  <a:spcAft>
                    <a:spcPts val="240"/>
                  </a:spcAft>
                  <a:defRPr/>
                </a:pPr>
                <a:endParaRPr lang="ko-KR" altLang="en-US" sz="1400" ker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white"/>
                  </a:solidFill>
                  <a:latin typeface="맑은 고딕"/>
                </a:endParaRPr>
              </a:p>
            </p:txBody>
          </p:sp>
          <p:sp>
            <p:nvSpPr>
              <p:cNvPr id="70" name="한쪽 모서리가 둥근 사각형 58">
                <a:extLst>
                  <a:ext uri="{FF2B5EF4-FFF2-40B4-BE49-F238E27FC236}">
                    <a16:creationId xmlns:a16="http://schemas.microsoft.com/office/drawing/2014/main" id="{86092A38-9AB4-D903-DFE9-7BCA45E5CE4C}"/>
                  </a:ext>
                </a:extLst>
              </p:cNvPr>
              <p:cNvSpPr/>
              <p:nvPr/>
            </p:nvSpPr>
            <p:spPr>
              <a:xfrm flipH="1">
                <a:off x="1584387" y="6534832"/>
                <a:ext cx="1533456" cy="292100"/>
              </a:xfrm>
              <a:prstGeom prst="round1Rect">
                <a:avLst/>
              </a:prstGeom>
              <a:gradFill>
                <a:gsLst>
                  <a:gs pos="0">
                    <a:srgbClr val="2D87C6"/>
                  </a:gs>
                  <a:gs pos="100000">
                    <a:srgbClr val="0565A7"/>
                  </a:gs>
                </a:gsLst>
                <a:lin ang="5400000" scaled="0"/>
              </a:gradFill>
              <a:ln w="6350" cap="flat" cmpd="sng" algn="ctr">
                <a:solidFill>
                  <a:srgbClr val="2D87C6"/>
                </a:solidFill>
                <a:prstDash val="solid"/>
              </a:ln>
              <a:effectLst/>
            </p:spPr>
            <p:txBody>
              <a:bodyPr lIns="0" tIns="0" rIns="0" bIns="36000" rtlCol="0" anchor="ctr" anchorCtr="0"/>
              <a:lstStyle/>
              <a:p>
                <a:pPr indent="-180975" algn="ctr" defTabSz="914400" fontAlgn="base">
                  <a:spcAft>
                    <a:spcPts val="240"/>
                  </a:spcAft>
                  <a:buClr>
                    <a:prstClr val="white">
                      <a:lumMod val="65000"/>
                    </a:prstClr>
                  </a:buClr>
                  <a:buSzPct val="80000"/>
                  <a:buFont typeface="Wingdings" pitchFamily="2" charset="2"/>
                  <a:buChar char="§"/>
                  <a:defRPr/>
                </a:pPr>
                <a:endParaRPr lang="ko-KR" altLang="en-US" sz="1300" ker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ysClr val="window" lastClr="FFFFFF"/>
                  </a:solidFill>
                  <a:latin typeface="맑은 고딕"/>
                </a:endParaRPr>
              </a:p>
            </p:txBody>
          </p:sp>
          <p:sp>
            <p:nvSpPr>
              <p:cNvPr id="71" name="Text Box 81">
                <a:extLst>
                  <a:ext uri="{FF2B5EF4-FFF2-40B4-BE49-F238E27FC236}">
                    <a16:creationId xmlns:a16="http://schemas.microsoft.com/office/drawing/2014/main" id="{3B3112B4-8A4E-0055-633F-70D5F882E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960" y="6558962"/>
                <a:ext cx="1531620" cy="2394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indent="-180975" algn="ctr" defTabSz="914400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  <a:buSzPct val="80000"/>
                  <a:defRPr/>
                </a:pPr>
                <a:r>
                  <a:rPr kumimoji="1" lang="ko-KR" altLang="en-US" sz="1200" b="1" spc="-100">
                    <a:solidFill>
                      <a:schemeClr val="bg1"/>
                    </a:solidFill>
                    <a:latin typeface="Arial" panose="020B0604020202020204" pitchFamily="34" charset="0"/>
                    <a:ea typeface="맑은 고딕" panose="020B0503020000020004" pitchFamily="50" charset="-127"/>
                  </a:rPr>
                  <a:t>평가기관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381D30B-8726-50D5-DB60-F9A011623EC9}"/>
                </a:ext>
              </a:extLst>
            </p:cNvPr>
            <p:cNvSpPr txBox="1"/>
            <p:nvPr/>
          </p:nvSpPr>
          <p:spPr>
            <a:xfrm>
              <a:off x="3529693" y="9651444"/>
              <a:ext cx="1593974" cy="83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87468" lvl="1" indent="-87468" defTabSz="914400" fontAlgn="base">
                <a:spcBef>
                  <a:spcPts val="300"/>
                </a:spcBef>
                <a:buSzPct val="100000"/>
                <a:buFont typeface="Wingdings" pitchFamily="2" charset="2"/>
                <a:buChar char="§"/>
                <a:defRPr/>
              </a:pPr>
              <a:r>
                <a:rPr lang="ko-KR" altLang="en-US" sz="100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/>
                </a:rPr>
                <a:t>㈜</a:t>
              </a:r>
              <a:r>
                <a:rPr lang="en-US" altLang="ko-KR" sz="100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/>
                </a:rPr>
                <a:t>NICE</a:t>
              </a:r>
              <a:r>
                <a:rPr lang="ko-KR" altLang="en-US" sz="100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/>
                </a:rPr>
                <a:t>디앤비</a:t>
              </a:r>
              <a:endParaRPr lang="ko-KR" altLang="en-US" sz="1050">
                <a:ln>
                  <a:solidFill>
                    <a:prstClr val="white">
                      <a:lumMod val="8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pic>
        <p:nvPicPr>
          <p:cNvPr id="78" name="그림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238" y="2959377"/>
            <a:ext cx="1746180" cy="24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1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A9BC4E41-5D56-6A45-B5CD-61C9C0F374B9}"/>
              </a:ext>
            </a:extLst>
          </p:cNvPr>
          <p:cNvGrpSpPr/>
          <p:nvPr/>
        </p:nvGrpSpPr>
        <p:grpSpPr>
          <a:xfrm>
            <a:off x="315953" y="4335034"/>
            <a:ext cx="8084595" cy="252000"/>
            <a:chOff x="2960419" y="933062"/>
            <a:chExt cx="6663970" cy="252000"/>
          </a:xfrm>
        </p:grpSpPr>
        <p:sp>
          <p:nvSpPr>
            <p:cNvPr id="126" name="자유형 125">
              <a:extLst>
                <a:ext uri="{FF2B5EF4-FFF2-40B4-BE49-F238E27FC236}">
                  <a16:creationId xmlns:a16="http://schemas.microsoft.com/office/drawing/2014/main" id="{FB57014E-92C4-AB45-898F-E6BC4698D36C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27" name="자유형 126">
              <a:extLst>
                <a:ext uri="{FF2B5EF4-FFF2-40B4-BE49-F238E27FC236}">
                  <a16:creationId xmlns:a16="http://schemas.microsoft.com/office/drawing/2014/main" id="{A2B29134-C2A2-E543-B119-7C36D61D001E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indent="266700"/>
              <a:r>
                <a:rPr kumimoji="1" lang="ko-KR" altLang="en-US" sz="105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기술자 보유현황</a:t>
              </a:r>
            </a:p>
          </p:txBody>
        </p:sp>
      </p:grp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A84F7E-1066-BB4F-AF44-E8F92C98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707-013C-4A44-AF86-4B0C6F112D9A}" type="slidenum">
              <a:rPr lang="x-none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pPr/>
              <a:t>5</a:t>
            </a:fld>
            <a:endParaRPr lang="x-none" altLang="en-US" spc="-10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2.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제안사의 조직 및 인원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ko-KR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2-1.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조직 및 기술자보유현황</a:t>
            </a:r>
          </a:p>
        </p:txBody>
      </p:sp>
      <p:sp>
        <p:nvSpPr>
          <p:cNvPr id="112" name="텍스트 개체 틀 111">
            <a:extLst>
              <a:ext uri="{FF2B5EF4-FFF2-40B4-BE49-F238E27FC236}">
                <a16:creationId xmlns:a16="http://schemas.microsoft.com/office/drawing/2014/main" id="{C97B1BE7-3033-D94D-AE1D-8F015134F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4" y="1043533"/>
            <a:ext cx="10260000" cy="297517"/>
          </a:xfrm>
        </p:spPr>
        <p:txBody>
          <a:bodyPr/>
          <a:lstStyle/>
          <a:p>
            <a:r>
              <a:rPr lang="ko-KR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정암</a:t>
            </a:r>
            <a:r>
              <a:rPr lang="en-US" altLang="x-none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TSH</a:t>
            </a:r>
            <a:r>
              <a:rPr lang="ko-KR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은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사업 각 분야의 전문화된 영역과 </a:t>
            </a:r>
            <a:r>
              <a:rPr lang="ko-KR" altLang="en-US" spc="-100" dirty="0" err="1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지원분야로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구성된 최적의 비즈니스 조직을 통해 고객의 사업을 보다 신속하고 효율적으로 지원할 수 있는 체계로 </a:t>
            </a:r>
            <a:r>
              <a:rPr lang="ko-KR" altLang="en-US" spc="-10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운영되고 </a:t>
            </a:r>
            <a:r>
              <a:rPr lang="ko-KR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있</a:t>
            </a:r>
            <a:r>
              <a:rPr lang="ko-KR" altLang="en-US" spc="-100" smtClean="0"/>
              <a:t>습니다</a:t>
            </a:r>
            <a:endParaRPr lang="ko-KR" altLang="en-US" spc="-10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68" name="Text Box 103">
            <a:extLst>
              <a:ext uri="{FF2B5EF4-FFF2-40B4-BE49-F238E27FC236}">
                <a16:creationId xmlns:a16="http://schemas.microsoft.com/office/drawing/2014/main" id="{AA4C08E1-CE43-4BDC-A792-F8BD382B1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869" y="4363670"/>
            <a:ext cx="492690" cy="2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defPPr>
              <a:defRPr lang="ko-KR"/>
            </a:defPPr>
            <a:lvl1pPr algn="r" eaLnBrk="1" latinLnBrk="0" hangingPunct="1">
              <a:defRPr kumimoji="0" sz="900">
                <a:latin typeface="Noto Sans CJK KR Regular" pitchFamily="18" charset="-127"/>
                <a:ea typeface="Noto Sans CJK KR Regular" pitchFamily="18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spcAft>
                <a:spcPts val="0"/>
              </a:spcAft>
              <a:buClr>
                <a:srgbClr val="404040">
                  <a:lumMod val="75000"/>
                  <a:lumOff val="25000"/>
                </a:srgbClr>
              </a:buClr>
              <a:buSzPct val="90000"/>
              <a:defRPr/>
            </a:pPr>
            <a:r>
              <a:rPr kumimoji="1" lang="en-US" altLang="ko-KR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</a:t>
            </a:r>
            <a:r>
              <a:rPr kumimoji="1" lang="ko-KR" altLang="en-US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단위 </a:t>
            </a:r>
            <a:r>
              <a:rPr kumimoji="1" lang="en-US" altLang="ko-KR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: </a:t>
            </a:r>
            <a:r>
              <a:rPr kumimoji="1" lang="ko-KR" altLang="en-US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명</a:t>
            </a:r>
            <a:r>
              <a:rPr kumimoji="1" lang="en-US" altLang="ko-KR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9021A99-011F-4B35-AAD8-D7EBB5E7CF88}"/>
              </a:ext>
            </a:extLst>
          </p:cNvPr>
          <p:cNvSpPr txBox="1"/>
          <p:nvPr/>
        </p:nvSpPr>
        <p:spPr>
          <a:xfrm>
            <a:off x="6039819" y="6519472"/>
            <a:ext cx="18934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indent="0" algn="ctr" latinLnBrk="0">
              <a:lnSpc>
                <a:spcPct val="100000"/>
              </a:lnSpc>
              <a:spcAft>
                <a:spcPts val="0"/>
              </a:spcAft>
              <a:buSzPct val="90000"/>
              <a:buFont typeface="Arial" pitchFamily="34" charset="0"/>
              <a:buNone/>
              <a:tabLst>
                <a:tab pos="5648325" algn="l"/>
              </a:tabLst>
              <a:defRPr sz="1500" b="0" spc="-50">
                <a:latin typeface="Rix모던고딕 B" pitchFamily="18" charset="-127"/>
                <a:ea typeface="Rix모던고딕 B" pitchFamily="18" charset="-127"/>
              </a:defRPr>
            </a:lvl1pPr>
            <a:lvl2pPr marL="497845" defTabSz="995690">
              <a:defRPr sz="2000"/>
            </a:lvl2pPr>
            <a:lvl3pPr marL="995690" defTabSz="995690">
              <a:defRPr sz="2000"/>
            </a:lvl3pPr>
            <a:lvl4pPr marL="1493535" defTabSz="995690">
              <a:defRPr sz="2000"/>
            </a:lvl4pPr>
            <a:lvl5pPr marL="1991380" defTabSz="995690">
              <a:defRPr sz="2000"/>
            </a:lvl5pPr>
            <a:lvl6pPr marL="2489225" defTabSz="995690">
              <a:defRPr sz="2000"/>
            </a:lvl6pPr>
            <a:lvl7pPr marL="2987070" defTabSz="995690">
              <a:defRPr sz="2000"/>
            </a:lvl7pPr>
            <a:lvl8pPr marL="3484916" defTabSz="995690">
              <a:defRPr sz="2000"/>
            </a:lvl8pPr>
            <a:lvl9pPr marL="3982761" defTabSz="995690">
              <a:defRPr sz="2000"/>
            </a:lvl9pPr>
          </a:lstStyle>
          <a:p>
            <a:pPr algn="l"/>
            <a:r>
              <a:rPr lang="en-US" altLang="ko-KR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※ </a:t>
            </a:r>
            <a:r>
              <a:rPr lang="ko-KR" altLang="en-US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기술등급분류 </a:t>
            </a:r>
            <a:r>
              <a:rPr lang="en-US" altLang="ko-KR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: </a:t>
            </a:r>
            <a:r>
              <a:rPr lang="ko-KR" altLang="en-US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정보통신부 고시기준</a:t>
            </a:r>
            <a:endParaRPr lang="en-US" altLang="ko-KR" sz="800" spc="-100" dirty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68CA361C-EA56-400E-B99C-EB75AF2B133C}"/>
              </a:ext>
            </a:extLst>
          </p:cNvPr>
          <p:cNvGrpSpPr/>
          <p:nvPr/>
        </p:nvGrpSpPr>
        <p:grpSpPr>
          <a:xfrm>
            <a:off x="6039819" y="4873546"/>
            <a:ext cx="2352549" cy="1512168"/>
            <a:chOff x="399625" y="6805490"/>
            <a:chExt cx="2204431" cy="141696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A84F796-4E77-4ABA-8499-F1A87DF55725}"/>
                </a:ext>
              </a:extLst>
            </p:cNvPr>
            <p:cNvSpPr txBox="1"/>
            <p:nvPr/>
          </p:nvSpPr>
          <p:spPr>
            <a:xfrm>
              <a:off x="1691605" y="6994470"/>
              <a:ext cx="912451" cy="12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indent="0" algn="ctr" latinLnBrk="0">
                <a:lnSpc>
                  <a:spcPct val="100000"/>
                </a:lnSpc>
                <a:spcAft>
                  <a:spcPts val="0"/>
                </a:spcAft>
                <a:buSzPct val="90000"/>
                <a:buFont typeface="Arial" pitchFamily="34" charset="0"/>
                <a:buNone/>
                <a:tabLst>
                  <a:tab pos="5648325" algn="l"/>
                </a:tabLst>
                <a:defRPr sz="1500" b="0" spc="-50">
                  <a:latin typeface="Rix모던고딕 B" pitchFamily="18" charset="-127"/>
                  <a:ea typeface="Rix모던고딕 B" pitchFamily="18" charset="-127"/>
                </a:defRPr>
              </a:lvl1pPr>
              <a:lvl2pPr marL="497845" defTabSz="995690">
                <a:defRPr sz="2000"/>
              </a:lvl2pPr>
              <a:lvl3pPr marL="995690" defTabSz="995690">
                <a:defRPr sz="2000"/>
              </a:lvl3pPr>
              <a:lvl4pPr marL="1493535" defTabSz="995690">
                <a:defRPr sz="2000"/>
              </a:lvl4pPr>
              <a:lvl5pPr marL="1991380" defTabSz="995690">
                <a:defRPr sz="2000"/>
              </a:lvl5pPr>
              <a:lvl6pPr marL="2489225" defTabSz="995690">
                <a:defRPr sz="2000"/>
              </a:lvl6pPr>
              <a:lvl7pPr marL="2987070" defTabSz="995690">
                <a:defRPr sz="2000"/>
              </a:lvl7pPr>
              <a:lvl8pPr marL="3484916" defTabSz="995690">
                <a:defRPr sz="2000"/>
              </a:lvl8pPr>
              <a:lvl9pPr marL="3982761" defTabSz="995690">
                <a:defRPr sz="2000"/>
              </a:lvl9pPr>
            </a:lstStyle>
            <a:p>
              <a:pPr algn="l" fontAlgn="auto">
                <a:spcBef>
                  <a:spcPts val="0"/>
                </a:spcBef>
                <a:defRPr/>
              </a:pPr>
              <a:r>
                <a:rPr kumimoji="0" lang="ko-KR" altLang="en-US" sz="900" kern="0" spc="-1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특급기술자</a:t>
              </a:r>
              <a:r>
                <a:rPr kumimoji="0" lang="ko-KR" altLang="en-US" sz="900" kern="0" spc="-10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</a:t>
              </a:r>
              <a:r>
                <a:rPr kumimoji="0" lang="en-US" altLang="ko-KR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(4</a:t>
              </a:r>
              <a:r>
                <a:rPr kumimoji="0" lang="ko-KR" altLang="en-US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명</a:t>
              </a:r>
              <a:r>
                <a:rPr kumimoji="0" lang="en-US" altLang="ko-KR" sz="900" kern="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CADCDCD-A6ED-422C-A4AF-F5EF3C4A30E5}"/>
                </a:ext>
              </a:extLst>
            </p:cNvPr>
            <p:cNvSpPr txBox="1"/>
            <p:nvPr/>
          </p:nvSpPr>
          <p:spPr>
            <a:xfrm>
              <a:off x="1691605" y="7422038"/>
              <a:ext cx="912451" cy="12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indent="0" algn="ctr" latinLnBrk="0">
                <a:lnSpc>
                  <a:spcPct val="100000"/>
                </a:lnSpc>
                <a:spcAft>
                  <a:spcPts val="0"/>
                </a:spcAft>
                <a:buSzPct val="90000"/>
                <a:buFont typeface="Arial" pitchFamily="34" charset="0"/>
                <a:buNone/>
                <a:tabLst>
                  <a:tab pos="5648325" algn="l"/>
                </a:tabLst>
                <a:defRPr sz="1500" b="0" spc="-50">
                  <a:latin typeface="Rix모던고딕 B" pitchFamily="18" charset="-127"/>
                  <a:ea typeface="Rix모던고딕 B" pitchFamily="18" charset="-127"/>
                </a:defRPr>
              </a:lvl1pPr>
              <a:lvl2pPr marL="497845" defTabSz="995690">
                <a:defRPr sz="2000"/>
              </a:lvl2pPr>
              <a:lvl3pPr marL="995690" defTabSz="995690">
                <a:defRPr sz="2000"/>
              </a:lvl3pPr>
              <a:lvl4pPr marL="1493535" defTabSz="995690">
                <a:defRPr sz="2000"/>
              </a:lvl4pPr>
              <a:lvl5pPr marL="1991380" defTabSz="995690">
                <a:defRPr sz="2000"/>
              </a:lvl5pPr>
              <a:lvl6pPr marL="2489225" defTabSz="995690">
                <a:defRPr sz="2000"/>
              </a:lvl6pPr>
              <a:lvl7pPr marL="2987070" defTabSz="995690">
                <a:defRPr sz="2000"/>
              </a:lvl7pPr>
              <a:lvl8pPr marL="3484916" defTabSz="995690">
                <a:defRPr sz="2000"/>
              </a:lvl8pPr>
              <a:lvl9pPr marL="3982761" defTabSz="995690">
                <a:defRPr sz="2000"/>
              </a:lvl9pPr>
            </a:lstStyle>
            <a:p>
              <a:pPr algn="l" fontAlgn="auto">
                <a:spcBef>
                  <a:spcPts val="0"/>
                </a:spcBef>
                <a:defRPr/>
              </a:pPr>
              <a:r>
                <a:rPr kumimoji="0" lang="ko-KR" altLang="en-US" sz="900" kern="0" spc="-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고급기술자</a:t>
              </a:r>
              <a:r>
                <a:rPr kumimoji="0" lang="ko-KR" altLang="en-US" sz="900" kern="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</a:t>
              </a:r>
              <a:r>
                <a:rPr kumimoji="0" lang="en-US" altLang="ko-KR" sz="900" kern="0" spc="-10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(</a:t>
              </a:r>
              <a:r>
                <a:rPr kumimoji="0" lang="en-US" altLang="ko-KR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5</a:t>
              </a:r>
              <a:r>
                <a:rPr kumimoji="0" lang="ko-KR" altLang="en-US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명</a:t>
              </a:r>
              <a:r>
                <a:rPr kumimoji="0" lang="en-US" altLang="ko-KR" sz="900" kern="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8A6D557-ACF3-47AB-902C-E47826E9C2BD}"/>
                </a:ext>
              </a:extLst>
            </p:cNvPr>
            <p:cNvSpPr txBox="1"/>
            <p:nvPr/>
          </p:nvSpPr>
          <p:spPr>
            <a:xfrm>
              <a:off x="1691605" y="7737932"/>
              <a:ext cx="912451" cy="12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indent="0" algn="ctr" latinLnBrk="0">
                <a:lnSpc>
                  <a:spcPct val="100000"/>
                </a:lnSpc>
                <a:spcAft>
                  <a:spcPts val="0"/>
                </a:spcAft>
                <a:buSzPct val="90000"/>
                <a:buFont typeface="Arial" pitchFamily="34" charset="0"/>
                <a:buNone/>
                <a:tabLst>
                  <a:tab pos="5648325" algn="l"/>
                </a:tabLst>
                <a:defRPr sz="1500" b="0" spc="-50">
                  <a:latin typeface="Rix모던고딕 B" pitchFamily="18" charset="-127"/>
                  <a:ea typeface="Rix모던고딕 B" pitchFamily="18" charset="-127"/>
                </a:defRPr>
              </a:lvl1pPr>
              <a:lvl2pPr marL="497845" defTabSz="995690">
                <a:defRPr sz="2000"/>
              </a:lvl2pPr>
              <a:lvl3pPr marL="995690" defTabSz="995690">
                <a:defRPr sz="2000"/>
              </a:lvl3pPr>
              <a:lvl4pPr marL="1493535" defTabSz="995690">
                <a:defRPr sz="2000"/>
              </a:lvl4pPr>
              <a:lvl5pPr marL="1991380" defTabSz="995690">
                <a:defRPr sz="2000"/>
              </a:lvl5pPr>
              <a:lvl6pPr marL="2489225" defTabSz="995690">
                <a:defRPr sz="2000"/>
              </a:lvl6pPr>
              <a:lvl7pPr marL="2987070" defTabSz="995690">
                <a:defRPr sz="2000"/>
              </a:lvl7pPr>
              <a:lvl8pPr marL="3484916" defTabSz="995690">
                <a:defRPr sz="2000"/>
              </a:lvl8pPr>
              <a:lvl9pPr marL="3982761" defTabSz="995690">
                <a:defRPr sz="2000"/>
              </a:lvl9pPr>
            </a:lstStyle>
            <a:p>
              <a:pPr algn="l" fontAlgn="auto">
                <a:spcBef>
                  <a:spcPts val="0"/>
                </a:spcBef>
                <a:defRPr/>
              </a:pPr>
              <a:r>
                <a:rPr kumimoji="0" lang="ko-KR" altLang="en-US" sz="900" kern="0" spc="-1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중급기술자</a:t>
              </a:r>
              <a:r>
                <a:rPr kumimoji="0" lang="ko-KR" altLang="en-US" sz="900" kern="0" spc="-10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</a:t>
              </a:r>
              <a:r>
                <a:rPr kumimoji="0" lang="en-US" altLang="ko-KR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(</a:t>
              </a:r>
              <a:r>
                <a:rPr lang="en-US" altLang="ko-KR" sz="900" kern="0" spc="-10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9</a:t>
              </a:r>
              <a:r>
                <a:rPr kumimoji="0" lang="ko-KR" altLang="en-US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명</a:t>
              </a:r>
              <a:r>
                <a:rPr kumimoji="0" lang="en-US" altLang="ko-KR" sz="900" kern="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B188198-7DCA-4462-A33E-A12BF9399CEA}"/>
                </a:ext>
              </a:extLst>
            </p:cNvPr>
            <p:cNvSpPr txBox="1"/>
            <p:nvPr/>
          </p:nvSpPr>
          <p:spPr>
            <a:xfrm>
              <a:off x="1691605" y="8046206"/>
              <a:ext cx="912451" cy="12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indent="0" algn="ctr" latinLnBrk="0">
                <a:lnSpc>
                  <a:spcPct val="100000"/>
                </a:lnSpc>
                <a:spcAft>
                  <a:spcPts val="0"/>
                </a:spcAft>
                <a:buSzPct val="90000"/>
                <a:buFont typeface="Arial" pitchFamily="34" charset="0"/>
                <a:buNone/>
                <a:tabLst>
                  <a:tab pos="5648325" algn="l"/>
                </a:tabLst>
                <a:defRPr sz="1500" b="0" spc="-50">
                  <a:latin typeface="Rix모던고딕 B" pitchFamily="18" charset="-127"/>
                  <a:ea typeface="Rix모던고딕 B" pitchFamily="18" charset="-127"/>
                </a:defRPr>
              </a:lvl1pPr>
              <a:lvl2pPr marL="497845" defTabSz="995690">
                <a:defRPr sz="2000"/>
              </a:lvl2pPr>
              <a:lvl3pPr marL="995690" defTabSz="995690">
                <a:defRPr sz="2000"/>
              </a:lvl3pPr>
              <a:lvl4pPr marL="1493535" defTabSz="995690">
                <a:defRPr sz="2000"/>
              </a:lvl4pPr>
              <a:lvl5pPr marL="1991380" defTabSz="995690">
                <a:defRPr sz="2000"/>
              </a:lvl5pPr>
              <a:lvl6pPr marL="2489225" defTabSz="995690">
                <a:defRPr sz="2000"/>
              </a:lvl6pPr>
              <a:lvl7pPr marL="2987070" defTabSz="995690">
                <a:defRPr sz="2000"/>
              </a:lvl7pPr>
              <a:lvl8pPr marL="3484916" defTabSz="995690">
                <a:defRPr sz="2000"/>
              </a:lvl8pPr>
              <a:lvl9pPr marL="3982761" defTabSz="995690">
                <a:defRPr sz="2000"/>
              </a:lvl9pPr>
            </a:lstStyle>
            <a:p>
              <a:pPr algn="l" fontAlgn="auto">
                <a:spcBef>
                  <a:spcPts val="0"/>
                </a:spcBef>
                <a:defRPr/>
              </a:pPr>
              <a:r>
                <a:rPr kumimoji="0" lang="ko-KR" altLang="en-US" sz="900" kern="0" spc="-1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초급기술자</a:t>
              </a:r>
              <a:r>
                <a:rPr kumimoji="0" lang="ko-KR" altLang="en-US" sz="900" kern="0" spc="-10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</a:t>
              </a:r>
              <a:r>
                <a:rPr kumimoji="0" lang="en-US" altLang="ko-KR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(</a:t>
              </a:r>
              <a:r>
                <a:rPr lang="en-US" altLang="ko-KR" sz="900" kern="0" spc="-10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</a:t>
              </a:r>
              <a:r>
                <a:rPr kumimoji="0" lang="ko-KR" altLang="en-US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명</a:t>
              </a:r>
              <a:r>
                <a:rPr kumimoji="0" lang="en-US" altLang="ko-KR" sz="900" kern="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)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5DFECA8-6E4D-4098-8B40-74AD59C99CEA}"/>
                </a:ext>
              </a:extLst>
            </p:cNvPr>
            <p:cNvSpPr txBox="1"/>
            <p:nvPr/>
          </p:nvSpPr>
          <p:spPr>
            <a:xfrm>
              <a:off x="1691605" y="6805490"/>
              <a:ext cx="827220" cy="12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indent="0" latinLnBrk="0">
                <a:lnSpc>
                  <a:spcPct val="100000"/>
                </a:lnSpc>
                <a:spcAft>
                  <a:spcPts val="0"/>
                </a:spcAft>
                <a:buSzPct val="90000"/>
                <a:buFont typeface="Arial" pitchFamily="34" charset="0"/>
                <a:buNone/>
                <a:tabLst>
                  <a:tab pos="5648325" algn="l"/>
                </a:tabLst>
                <a:defRPr sz="1100" b="0" spc="-50">
                  <a:solidFill>
                    <a:schemeClr val="tx1">
                      <a:lumMod val="65000"/>
                      <a:lumOff val="35000"/>
                    </a:schemeClr>
                  </a:solidFill>
                  <a:latin typeface="Rix모던고딕 B" pitchFamily="18" charset="-127"/>
                  <a:ea typeface="Rix모던고딕 B" pitchFamily="18" charset="-127"/>
                </a:defRPr>
              </a:lvl1pPr>
              <a:lvl2pPr marL="497845" defTabSz="995690">
                <a:defRPr sz="2000"/>
              </a:lvl2pPr>
              <a:lvl3pPr marL="995690" defTabSz="995690">
                <a:defRPr sz="2000"/>
              </a:lvl3pPr>
              <a:lvl4pPr marL="1493535" defTabSz="995690">
                <a:defRPr sz="2000"/>
              </a:lvl4pPr>
              <a:lvl5pPr marL="1991380" defTabSz="995690">
                <a:defRPr sz="2000"/>
              </a:lvl5pPr>
              <a:lvl6pPr marL="2489225" defTabSz="995690">
                <a:defRPr sz="2000"/>
              </a:lvl6pPr>
              <a:lvl7pPr marL="2987070" defTabSz="995690">
                <a:defRPr sz="2000"/>
              </a:lvl7pPr>
              <a:lvl8pPr marL="3484916" defTabSz="995690">
                <a:defRPr sz="2000"/>
              </a:lvl8pPr>
              <a:lvl9pPr marL="3982761" defTabSz="995690">
                <a:defRPr sz="2000"/>
              </a:lvl9pPr>
            </a:lstStyle>
            <a:p>
              <a:pPr fontAlgn="auto">
                <a:spcBef>
                  <a:spcPts val="0"/>
                </a:spcBef>
                <a:defRPr/>
              </a:pPr>
              <a:r>
                <a:rPr kumimoji="0" lang="ko-KR" altLang="en-US" sz="900" kern="0" spc="-10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기술사 </a:t>
              </a:r>
              <a:r>
                <a:rPr kumimoji="0" lang="en-US" altLang="ko-KR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(0</a:t>
              </a:r>
              <a:r>
                <a:rPr kumimoji="0" lang="ko-KR" altLang="en-US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명</a:t>
              </a:r>
              <a:r>
                <a:rPr kumimoji="0" lang="en-US" altLang="ko-KR" sz="900" kern="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)</a:t>
              </a:r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061B23A0-AB0B-41E3-A8F6-A35F8562688C}"/>
                </a:ext>
              </a:extLst>
            </p:cNvPr>
            <p:cNvGrpSpPr/>
            <p:nvPr/>
          </p:nvGrpSpPr>
          <p:grpSpPr>
            <a:xfrm>
              <a:off x="863513" y="6857340"/>
              <a:ext cx="743993" cy="1265580"/>
              <a:chOff x="996439" y="6857340"/>
              <a:chExt cx="743993" cy="1151770"/>
            </a:xfrm>
          </p:grpSpPr>
          <p:cxnSp>
            <p:nvCxnSpPr>
              <p:cNvPr id="86" name="직선 연결선 140">
                <a:extLst>
                  <a:ext uri="{FF2B5EF4-FFF2-40B4-BE49-F238E27FC236}">
                    <a16:creationId xmlns:a16="http://schemas.microsoft.com/office/drawing/2014/main" id="{53A8CEE8-A4F6-4A6E-8A37-EF16F96827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96439" y="6857340"/>
                <a:ext cx="741292" cy="0"/>
              </a:xfrm>
              <a:prstGeom prst="line">
                <a:avLst/>
              </a:prstGeom>
              <a:noFill/>
              <a:ln w="9525" algn="ctr">
                <a:solidFill>
                  <a:srgbClr val="BFBFBF"/>
                </a:solidFill>
                <a:round/>
                <a:headEnd/>
                <a:tailEnd type="oval" w="sm" len="sm"/>
              </a:ln>
            </p:spPr>
          </p:cxnSp>
          <p:cxnSp>
            <p:nvCxnSpPr>
              <p:cNvPr id="87" name="직선 연결선 86">
                <a:extLst>
                  <a:ext uri="{FF2B5EF4-FFF2-40B4-BE49-F238E27FC236}">
                    <a16:creationId xmlns:a16="http://schemas.microsoft.com/office/drawing/2014/main" id="{8F03D245-7282-4EB1-9379-F063D752FC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99140" y="7421748"/>
                <a:ext cx="741292" cy="0"/>
              </a:xfrm>
              <a:prstGeom prst="line">
                <a:avLst/>
              </a:prstGeom>
              <a:noFill/>
              <a:ln w="9525" algn="ctr">
                <a:solidFill>
                  <a:srgbClr val="BFBFBF"/>
                </a:solidFill>
                <a:round/>
                <a:headEnd/>
                <a:tailEnd type="oval" w="sm" len="sm"/>
              </a:ln>
            </p:spPr>
          </p:cxn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AAA53895-FC2D-4F55-818E-0820B03006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99140" y="7708003"/>
                <a:ext cx="741292" cy="0"/>
              </a:xfrm>
              <a:prstGeom prst="line">
                <a:avLst/>
              </a:prstGeom>
              <a:noFill/>
              <a:ln w="9525" algn="ctr">
                <a:solidFill>
                  <a:srgbClr val="BFBFBF"/>
                </a:solidFill>
                <a:round/>
                <a:headEnd/>
                <a:tailEnd type="oval" w="sm" len="sm"/>
              </a:ln>
            </p:spPr>
          </p:cxnSp>
          <p:cxnSp>
            <p:nvCxnSpPr>
              <p:cNvPr id="89" name="직선 연결선 88">
                <a:extLst>
                  <a:ext uri="{FF2B5EF4-FFF2-40B4-BE49-F238E27FC236}">
                    <a16:creationId xmlns:a16="http://schemas.microsoft.com/office/drawing/2014/main" id="{4470CF34-264E-46B3-917D-C002806CA6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99140" y="8009110"/>
                <a:ext cx="741292" cy="0"/>
              </a:xfrm>
              <a:prstGeom prst="line">
                <a:avLst/>
              </a:prstGeom>
              <a:noFill/>
              <a:ln w="9525" algn="ctr">
                <a:solidFill>
                  <a:srgbClr val="BFBFBF"/>
                </a:solidFill>
                <a:round/>
                <a:headEnd/>
                <a:tailEnd type="oval" w="sm" len="sm"/>
              </a:ln>
            </p:spPr>
          </p:cxnSp>
          <p:cxnSp>
            <p:nvCxnSpPr>
              <p:cNvPr id="90" name="직선 연결선 89">
                <a:extLst>
                  <a:ext uri="{FF2B5EF4-FFF2-40B4-BE49-F238E27FC236}">
                    <a16:creationId xmlns:a16="http://schemas.microsoft.com/office/drawing/2014/main" id="{96B83D65-4D5F-4839-85BC-6BD46B2CA0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99140" y="7047726"/>
                <a:ext cx="741292" cy="0"/>
              </a:xfrm>
              <a:prstGeom prst="line">
                <a:avLst/>
              </a:prstGeom>
              <a:noFill/>
              <a:ln w="9525" algn="ctr">
                <a:solidFill>
                  <a:srgbClr val="BFBFBF"/>
                </a:solidFill>
                <a:round/>
                <a:headEnd/>
                <a:tailEnd type="oval" w="sm" len="sm"/>
              </a:ln>
            </p:spPr>
          </p:cxnSp>
        </p:grpSp>
        <p:sp>
          <p:nvSpPr>
            <p:cNvPr id="78" name="양쪽 모서리가 둥근 사각형 297">
              <a:extLst>
                <a:ext uri="{FF2B5EF4-FFF2-40B4-BE49-F238E27FC236}">
                  <a16:creationId xmlns:a16="http://schemas.microsoft.com/office/drawing/2014/main" id="{103EF2C8-1D92-45FD-9DE2-0908A8B3B60C}"/>
                </a:ext>
              </a:extLst>
            </p:cNvPr>
            <p:cNvSpPr/>
            <p:nvPr/>
          </p:nvSpPr>
          <p:spPr>
            <a:xfrm>
              <a:off x="399625" y="7261067"/>
              <a:ext cx="965435" cy="961384"/>
            </a:xfrm>
            <a:prstGeom prst="round2SameRect">
              <a:avLst>
                <a:gd name="adj1" fmla="val 23818"/>
                <a:gd name="adj2" fmla="val 0"/>
              </a:avLst>
            </a:prstGeom>
            <a:solidFill>
              <a:srgbClr val="FFFFF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800" kern="0" spc="-100" dirty="0">
                <a:solidFill>
                  <a:sysClr val="window" lastClr="FFFFFF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E20B48BD-6E99-448E-8FE6-1CB7C5206CF2}"/>
                </a:ext>
              </a:extLst>
            </p:cNvPr>
            <p:cNvSpPr/>
            <p:nvPr/>
          </p:nvSpPr>
          <p:spPr>
            <a:xfrm>
              <a:off x="652124" y="6810081"/>
              <a:ext cx="445585" cy="430733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800" kern="0" spc="-100" dirty="0">
                <a:solidFill>
                  <a:sysClr val="window" lastClr="FFFFFF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80" name="양쪽 모서리가 둥근 사각형 299">
              <a:extLst>
                <a:ext uri="{FF2B5EF4-FFF2-40B4-BE49-F238E27FC236}">
                  <a16:creationId xmlns:a16="http://schemas.microsoft.com/office/drawing/2014/main" id="{13C03552-6A27-44D9-AB91-E8F545D332C5}"/>
                </a:ext>
              </a:extLst>
            </p:cNvPr>
            <p:cNvSpPr/>
            <p:nvPr/>
          </p:nvSpPr>
          <p:spPr>
            <a:xfrm>
              <a:off x="399625" y="7994142"/>
              <a:ext cx="965435" cy="22830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800" kern="0" spc="-100" dirty="0">
                <a:solidFill>
                  <a:sysClr val="window" lastClr="FFFFFF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81" name="양쪽 모서리가 둥근 사각형 300">
              <a:extLst>
                <a:ext uri="{FF2B5EF4-FFF2-40B4-BE49-F238E27FC236}">
                  <a16:creationId xmlns:a16="http://schemas.microsoft.com/office/drawing/2014/main" id="{A0AA7BBA-8EDA-411D-804C-5B4219380D5E}"/>
                </a:ext>
              </a:extLst>
            </p:cNvPr>
            <p:cNvSpPr/>
            <p:nvPr/>
          </p:nvSpPr>
          <p:spPr>
            <a:xfrm>
              <a:off x="399625" y="7666247"/>
              <a:ext cx="965435" cy="329512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800" kern="0" spc="-100" dirty="0">
                <a:solidFill>
                  <a:sysClr val="window" lastClr="FFFFFF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70FD5F-5128-47EF-B40D-8D9D9C607E37}"/>
                </a:ext>
              </a:extLst>
            </p:cNvPr>
            <p:cNvSpPr txBox="1"/>
            <p:nvPr/>
          </p:nvSpPr>
          <p:spPr>
            <a:xfrm>
              <a:off x="617809" y="6947254"/>
              <a:ext cx="513935" cy="12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indent="0" algn="ctr" latinLnBrk="0">
                <a:lnSpc>
                  <a:spcPct val="100000"/>
                </a:lnSpc>
                <a:spcAft>
                  <a:spcPts val="0"/>
                </a:spcAft>
                <a:buSzPct val="90000"/>
                <a:buFont typeface="Arial" pitchFamily="34" charset="0"/>
                <a:buNone/>
                <a:tabLst>
                  <a:tab pos="5648325" algn="l"/>
                </a:tabLst>
                <a:defRPr sz="1500" b="0" spc="-50">
                  <a:latin typeface="Rix모던고딕 B" pitchFamily="18" charset="-127"/>
                  <a:ea typeface="Rix모던고딕 B" pitchFamily="18" charset="-127"/>
                </a:defRPr>
              </a:lvl1pPr>
              <a:lvl2pPr marL="497845" defTabSz="995690">
                <a:defRPr sz="2000"/>
              </a:lvl2pPr>
              <a:lvl3pPr marL="995690" defTabSz="995690">
                <a:defRPr sz="2000"/>
              </a:lvl3pPr>
              <a:lvl4pPr marL="1493535" defTabSz="995690">
                <a:defRPr sz="2000"/>
              </a:lvl4pPr>
              <a:lvl5pPr marL="1991380" defTabSz="995690">
                <a:defRPr sz="2000"/>
              </a:lvl5pPr>
              <a:lvl6pPr marL="2489225" defTabSz="995690">
                <a:defRPr sz="2000"/>
              </a:lvl6pPr>
              <a:lvl7pPr marL="2987070" defTabSz="995690">
                <a:defRPr sz="2000"/>
              </a:lvl7pPr>
              <a:lvl8pPr marL="3484916" defTabSz="995690">
                <a:defRPr sz="2000"/>
              </a:lvl8pPr>
              <a:lvl9pPr marL="3982761" defTabSz="995690">
                <a:defRPr sz="2000"/>
              </a:lvl9pPr>
            </a:lstStyle>
            <a:p>
              <a:pPr fontAlgn="auto">
                <a:spcBef>
                  <a:spcPts val="0"/>
                </a:spcBef>
                <a:defRPr/>
              </a:pPr>
              <a:r>
                <a:rPr lang="en-US" altLang="ko-KR" sz="900" kern="0" spc="-100" smtClean="0">
                  <a:solidFill>
                    <a:sysClr val="window" lastClr="FFFFFF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20</a:t>
              </a:r>
              <a:r>
                <a:rPr kumimoji="0" lang="en-US" altLang="ko-KR" sz="900" kern="0" spc="-100" smtClean="0">
                  <a:solidFill>
                    <a:sysClr val="window" lastClr="FFFFFF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%</a:t>
              </a:r>
              <a:endParaRPr kumimoji="0" lang="en-US" altLang="ko-KR" sz="900" kern="0" spc="-100" dirty="0">
                <a:solidFill>
                  <a:sysClr val="window" lastClr="FFFFFF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5A7E850-9520-4189-9BBD-0288CAA30F62}"/>
                </a:ext>
              </a:extLst>
            </p:cNvPr>
            <p:cNvSpPr txBox="1"/>
            <p:nvPr/>
          </p:nvSpPr>
          <p:spPr>
            <a:xfrm>
              <a:off x="617809" y="8045858"/>
              <a:ext cx="513935" cy="12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indent="0" algn="ctr" latinLnBrk="0">
                <a:lnSpc>
                  <a:spcPct val="100000"/>
                </a:lnSpc>
                <a:spcAft>
                  <a:spcPts val="0"/>
                </a:spcAft>
                <a:buSzPct val="90000"/>
                <a:buFont typeface="Arial" pitchFamily="34" charset="0"/>
                <a:buNone/>
                <a:tabLst>
                  <a:tab pos="5648325" algn="l"/>
                </a:tabLst>
                <a:defRPr sz="1500" b="0" spc="-50">
                  <a:latin typeface="Rix모던고딕 B" pitchFamily="18" charset="-127"/>
                  <a:ea typeface="Rix모던고딕 B" pitchFamily="18" charset="-127"/>
                </a:defRPr>
              </a:lvl1pPr>
              <a:lvl2pPr marL="497845" defTabSz="995690">
                <a:defRPr sz="2000"/>
              </a:lvl2pPr>
              <a:lvl3pPr marL="995690" defTabSz="995690">
                <a:defRPr sz="2000"/>
              </a:lvl3pPr>
              <a:lvl4pPr marL="1493535" defTabSz="995690">
                <a:defRPr sz="2000"/>
              </a:lvl4pPr>
              <a:lvl5pPr marL="1991380" defTabSz="995690">
                <a:defRPr sz="2000"/>
              </a:lvl5pPr>
              <a:lvl6pPr marL="2489225" defTabSz="995690">
                <a:defRPr sz="2000"/>
              </a:lvl6pPr>
              <a:lvl7pPr marL="2987070" defTabSz="995690">
                <a:defRPr sz="2000"/>
              </a:lvl7pPr>
              <a:lvl8pPr marL="3484916" defTabSz="995690">
                <a:defRPr sz="2000"/>
              </a:lvl8pPr>
              <a:lvl9pPr marL="3982761" defTabSz="995690">
                <a:defRPr sz="2000"/>
              </a:lvl9pPr>
            </a:lstStyle>
            <a:p>
              <a:pPr fontAlgn="auto">
                <a:spcBef>
                  <a:spcPts val="0"/>
                </a:spcBef>
                <a:defRPr/>
              </a:pPr>
              <a:r>
                <a:rPr lang="en-US" altLang="ko-KR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10</a:t>
              </a:r>
              <a:r>
                <a:rPr kumimoji="0" lang="en-US" altLang="ko-KR" sz="900" kern="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%</a:t>
              </a:r>
              <a:endParaRPr kumimoji="0" lang="en-US" altLang="ko-KR" sz="9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1B4BC96-60EA-4ABA-BF51-95D5D9261DE8}"/>
                </a:ext>
              </a:extLst>
            </p:cNvPr>
            <p:cNvSpPr txBox="1"/>
            <p:nvPr/>
          </p:nvSpPr>
          <p:spPr>
            <a:xfrm>
              <a:off x="617809" y="7367647"/>
              <a:ext cx="513935" cy="12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indent="0" algn="ctr" latinLnBrk="0">
                <a:lnSpc>
                  <a:spcPct val="100000"/>
                </a:lnSpc>
                <a:spcAft>
                  <a:spcPts val="0"/>
                </a:spcAft>
                <a:buSzPct val="90000"/>
                <a:buFont typeface="Arial" pitchFamily="34" charset="0"/>
                <a:buNone/>
                <a:tabLst>
                  <a:tab pos="5648325" algn="l"/>
                </a:tabLst>
                <a:defRPr sz="1500" b="0" spc="-50">
                  <a:latin typeface="Rix모던고딕 B" pitchFamily="18" charset="-127"/>
                  <a:ea typeface="Rix모던고딕 B" pitchFamily="18" charset="-127"/>
                </a:defRPr>
              </a:lvl1pPr>
              <a:lvl2pPr marL="497845" defTabSz="995690">
                <a:defRPr sz="2000"/>
              </a:lvl2pPr>
              <a:lvl3pPr marL="995690" defTabSz="995690">
                <a:defRPr sz="2000"/>
              </a:lvl3pPr>
              <a:lvl4pPr marL="1493535" defTabSz="995690">
                <a:defRPr sz="2000"/>
              </a:lvl4pPr>
              <a:lvl5pPr marL="1991380" defTabSz="995690">
                <a:defRPr sz="2000"/>
              </a:lvl5pPr>
              <a:lvl6pPr marL="2489225" defTabSz="995690">
                <a:defRPr sz="2000"/>
              </a:lvl6pPr>
              <a:lvl7pPr marL="2987070" defTabSz="995690">
                <a:defRPr sz="2000"/>
              </a:lvl7pPr>
              <a:lvl8pPr marL="3484916" defTabSz="995690">
                <a:defRPr sz="2000"/>
              </a:lvl8pPr>
              <a:lvl9pPr marL="3982761" defTabSz="995690">
                <a:defRPr sz="2000"/>
              </a:lvl9pPr>
            </a:lstStyle>
            <a:p>
              <a:pPr fontAlgn="auto">
                <a:spcBef>
                  <a:spcPts val="0"/>
                </a:spcBef>
                <a:defRPr/>
              </a:pPr>
              <a:r>
                <a:rPr kumimoji="0" lang="en-US" altLang="ko-KR" sz="900" kern="0" spc="-100" smtClean="0">
                  <a:solidFill>
                    <a:sysClr val="window" lastClr="FFFFFF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25%</a:t>
              </a:r>
              <a:endParaRPr kumimoji="0" lang="en-US" altLang="ko-KR" sz="900" kern="0" spc="-100" dirty="0">
                <a:solidFill>
                  <a:sysClr val="window" lastClr="FFFFFF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A5A57E-90D7-485B-AD47-E476E8CF500B}"/>
                </a:ext>
              </a:extLst>
            </p:cNvPr>
            <p:cNvSpPr txBox="1"/>
            <p:nvPr/>
          </p:nvSpPr>
          <p:spPr>
            <a:xfrm>
              <a:off x="617809" y="7750347"/>
              <a:ext cx="513935" cy="12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ko-KR"/>
              </a:defPPr>
              <a:lvl1pPr indent="0" algn="ctr" latinLnBrk="0">
                <a:lnSpc>
                  <a:spcPct val="100000"/>
                </a:lnSpc>
                <a:spcAft>
                  <a:spcPts val="0"/>
                </a:spcAft>
                <a:buSzPct val="90000"/>
                <a:buFont typeface="Arial" pitchFamily="34" charset="0"/>
                <a:buNone/>
                <a:tabLst>
                  <a:tab pos="5648325" algn="l"/>
                </a:tabLst>
                <a:defRPr sz="1500" b="0" spc="-50">
                  <a:latin typeface="Rix모던고딕 B" pitchFamily="18" charset="-127"/>
                  <a:ea typeface="Rix모던고딕 B" pitchFamily="18" charset="-127"/>
                </a:defRPr>
              </a:lvl1pPr>
              <a:lvl2pPr marL="497845" defTabSz="995690">
                <a:defRPr sz="2000"/>
              </a:lvl2pPr>
              <a:lvl3pPr marL="995690" defTabSz="995690">
                <a:defRPr sz="2000"/>
              </a:lvl3pPr>
              <a:lvl4pPr marL="1493535" defTabSz="995690">
                <a:defRPr sz="2000"/>
              </a:lvl4pPr>
              <a:lvl5pPr marL="1991380" defTabSz="995690">
                <a:defRPr sz="2000"/>
              </a:lvl5pPr>
              <a:lvl6pPr marL="2489225" defTabSz="995690">
                <a:defRPr sz="2000"/>
              </a:lvl6pPr>
              <a:lvl7pPr marL="2987070" defTabSz="995690">
                <a:defRPr sz="2000"/>
              </a:lvl7pPr>
              <a:lvl8pPr marL="3484916" defTabSz="995690">
                <a:defRPr sz="2000"/>
              </a:lvl8pPr>
              <a:lvl9pPr marL="3982761" defTabSz="995690">
                <a:defRPr sz="2000"/>
              </a:lvl9pPr>
            </a:lstStyle>
            <a:p>
              <a:pPr fontAlgn="auto">
                <a:spcBef>
                  <a:spcPts val="0"/>
                </a:spcBef>
                <a:defRPr/>
              </a:pPr>
              <a:r>
                <a:rPr lang="en-US" altLang="ko-KR" sz="900" kern="0" spc="-100" smtClean="0">
                  <a:solidFill>
                    <a:sysClr val="window" lastClr="FFFFFF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45</a:t>
              </a:r>
              <a:r>
                <a:rPr kumimoji="0" lang="en-US" altLang="ko-KR" sz="900" kern="0" spc="-100" smtClean="0">
                  <a:solidFill>
                    <a:sysClr val="window" lastClr="FFFFFF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%</a:t>
              </a:r>
              <a:endParaRPr kumimoji="0" lang="en-US" altLang="ko-KR" sz="900" kern="0" spc="-100" dirty="0">
                <a:solidFill>
                  <a:sysClr val="window" lastClr="FFFFFF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01893911-CCE6-4B46-A647-CD39829ADB6E}"/>
              </a:ext>
            </a:extLst>
          </p:cNvPr>
          <p:cNvGrpSpPr/>
          <p:nvPr/>
        </p:nvGrpSpPr>
        <p:grpSpPr>
          <a:xfrm>
            <a:off x="307773" y="1454023"/>
            <a:ext cx="8084595" cy="252000"/>
            <a:chOff x="2960419" y="933062"/>
            <a:chExt cx="6663970" cy="252000"/>
          </a:xfrm>
        </p:grpSpPr>
        <p:sp>
          <p:nvSpPr>
            <p:cNvPr id="114" name="자유형 113">
              <a:extLst>
                <a:ext uri="{FF2B5EF4-FFF2-40B4-BE49-F238E27FC236}">
                  <a16:creationId xmlns:a16="http://schemas.microsoft.com/office/drawing/2014/main" id="{D9D306D5-10D6-6349-A3F5-DCCF122C9052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15" name="자유형 114">
              <a:extLst>
                <a:ext uri="{FF2B5EF4-FFF2-40B4-BE49-F238E27FC236}">
                  <a16:creationId xmlns:a16="http://schemas.microsoft.com/office/drawing/2014/main" id="{A2A77E5D-90F0-0F40-9501-7065F10B2EE8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indent="266700"/>
              <a:r>
                <a:rPr kumimoji="1" lang="ko-KR" altLang="en-US" sz="105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정암</a:t>
              </a:r>
              <a:r>
                <a:rPr kumimoji="1" lang="en-US" altLang="ko-KR" sz="105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TSH</a:t>
              </a:r>
              <a:r>
                <a:rPr kumimoji="1" lang="ko-KR" altLang="en-US" sz="105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 </a:t>
              </a:r>
              <a:r>
                <a:rPr kumimoji="1" lang="ko-KR" altLang="en-US" sz="105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조직도</a:t>
              </a:r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6470C6D9-BAE9-564C-B35B-74EA22E6B309}"/>
              </a:ext>
            </a:extLst>
          </p:cNvPr>
          <p:cNvGrpSpPr/>
          <p:nvPr/>
        </p:nvGrpSpPr>
        <p:grpSpPr>
          <a:xfrm>
            <a:off x="8651918" y="1452848"/>
            <a:ext cx="1728699" cy="252000"/>
            <a:chOff x="2960419" y="933062"/>
            <a:chExt cx="6663970" cy="252000"/>
          </a:xfrm>
        </p:grpSpPr>
        <p:sp>
          <p:nvSpPr>
            <p:cNvPr id="117" name="자유형 116">
              <a:extLst>
                <a:ext uri="{FF2B5EF4-FFF2-40B4-BE49-F238E27FC236}">
                  <a16:creationId xmlns:a16="http://schemas.microsoft.com/office/drawing/2014/main" id="{BE68601D-A1B6-2343-812F-2D84CB646FDB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18" name="자유형 117">
              <a:extLst>
                <a:ext uri="{FF2B5EF4-FFF2-40B4-BE49-F238E27FC236}">
                  <a16:creationId xmlns:a16="http://schemas.microsoft.com/office/drawing/2014/main" id="{5CC38D39-2BA4-494F-9CCF-9483316F5FE0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266700"/>
              <a:r>
                <a:rPr kumimoji="1" lang="ko-KR" altLang="en-US" sz="1050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주요 파트너사</a:t>
              </a:r>
              <a:endParaRPr kumimoji="1" lang="ko-KR" altLang="en-US" sz="105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BD7F3CA4-A415-584A-8FB4-166C49CF033F}"/>
              </a:ext>
            </a:extLst>
          </p:cNvPr>
          <p:cNvGrpSpPr/>
          <p:nvPr/>
        </p:nvGrpSpPr>
        <p:grpSpPr>
          <a:xfrm>
            <a:off x="371217" y="1402882"/>
            <a:ext cx="216000" cy="216000"/>
            <a:chOff x="371217" y="1461647"/>
            <a:chExt cx="216000" cy="216000"/>
          </a:xfrm>
        </p:grpSpPr>
        <p:sp>
          <p:nvSpPr>
            <p:cNvPr id="120" name="타원형 설명선[O] 119">
              <a:extLst>
                <a:ext uri="{FF2B5EF4-FFF2-40B4-BE49-F238E27FC236}">
                  <a16:creationId xmlns:a16="http://schemas.microsoft.com/office/drawing/2014/main" id="{02BDCAD8-0DFC-3E4D-ACBF-85427A638FA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id="{15423F76-F6D2-D645-95C9-E03B5A392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E9F12DAE-D663-E74A-B94E-8590F79E5F0E}"/>
              </a:ext>
            </a:extLst>
          </p:cNvPr>
          <p:cNvGrpSpPr/>
          <p:nvPr/>
        </p:nvGrpSpPr>
        <p:grpSpPr>
          <a:xfrm>
            <a:off x="8715362" y="1402882"/>
            <a:ext cx="216000" cy="216000"/>
            <a:chOff x="371217" y="1461647"/>
            <a:chExt cx="216000" cy="216000"/>
          </a:xfrm>
        </p:grpSpPr>
        <p:sp>
          <p:nvSpPr>
            <p:cNvPr id="123" name="타원형 설명선[O] 122">
              <a:extLst>
                <a:ext uri="{FF2B5EF4-FFF2-40B4-BE49-F238E27FC236}">
                  <a16:creationId xmlns:a16="http://schemas.microsoft.com/office/drawing/2014/main" id="{0E633404-05EA-5A4C-B1B8-6DFA2271132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ABF968EE-63D9-A44C-AC41-C7BE35A6B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66B7BDF-8CED-49BC-A966-4A416DFE16A8}"/>
              </a:ext>
            </a:extLst>
          </p:cNvPr>
          <p:cNvGrpSpPr/>
          <p:nvPr/>
        </p:nvGrpSpPr>
        <p:grpSpPr>
          <a:xfrm>
            <a:off x="7348723" y="1924625"/>
            <a:ext cx="1008000" cy="720080"/>
            <a:chOff x="5677446" y="3005646"/>
            <a:chExt cx="1018716" cy="720080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CBCCC441-24F0-4D5A-B158-2C45E8263FEB}"/>
                </a:ext>
              </a:extLst>
            </p:cNvPr>
            <p:cNvGrpSpPr/>
            <p:nvPr/>
          </p:nvGrpSpPr>
          <p:grpSpPr>
            <a:xfrm>
              <a:off x="5677446" y="3005646"/>
              <a:ext cx="1018716" cy="720080"/>
              <a:chOff x="8432082" y="4459134"/>
              <a:chExt cx="1480347" cy="72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6F507A-D1D6-4FED-8521-E28832556BE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32082" y="4459134"/>
                <a:ext cx="1480347" cy="720080"/>
              </a:xfrm>
              <a:prstGeom prst="rect">
                <a:avLst/>
              </a:prstGeom>
              <a:pattFill prst="dkUpDiag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3175" algn="ctr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</p:spPr>
            <p:txBody>
              <a:bodyPr wrap="none" lIns="89950" tIns="44975" rIns="89950" bIns="44975" anchor="ctr"/>
              <a:lstStyle/>
              <a:p>
                <a:pPr defTabSz="899495" latinLnBrk="0">
                  <a:defRPr/>
                </a:pPr>
                <a:endParaRPr lang="ko-KR" altLang="ko-KR" sz="1000" kern="0" spc="-100">
                  <a:solidFill>
                    <a:srgbClr val="000000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endParaRPr>
              </a:p>
            </p:txBody>
          </p:sp>
          <p:sp>
            <p:nvSpPr>
              <p:cNvPr id="19" name="Text Box 18">
                <a:extLst>
                  <a:ext uri="{FF2B5EF4-FFF2-40B4-BE49-F238E27FC236}">
                    <a16:creationId xmlns:a16="http://schemas.microsoft.com/office/drawing/2014/main" id="{B211F913-CACB-4FDC-972C-C86B8007851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033172" y="4525548"/>
                <a:ext cx="31263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defTabSz="899495" latinLnBrk="0">
                  <a:defRPr/>
                </a:pPr>
                <a:r>
                  <a:rPr lang="ko-KR" altLang="en-US" sz="900" spc="-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</a:rPr>
                  <a:t>범례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ECC6C555-9F48-4FF7-A088-B0CA264FDEB8}"/>
                </a:ext>
              </a:extLst>
            </p:cNvPr>
            <p:cNvGrpSpPr/>
            <p:nvPr/>
          </p:nvGrpSpPr>
          <p:grpSpPr>
            <a:xfrm>
              <a:off x="5783892" y="3254553"/>
              <a:ext cx="805825" cy="375861"/>
              <a:chOff x="5746320" y="3205849"/>
              <a:chExt cx="1050267" cy="193930"/>
            </a:xfrm>
          </p:grpSpPr>
          <p:sp>
            <p:nvSpPr>
              <p:cNvPr id="15" name="AutoShape 115">
                <a:extLst>
                  <a:ext uri="{FF2B5EF4-FFF2-40B4-BE49-F238E27FC236}">
                    <a16:creationId xmlns:a16="http://schemas.microsoft.com/office/drawing/2014/main" id="{1080232D-192B-4913-993C-5D843E71AD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746320" y="3205849"/>
                <a:ext cx="1050267" cy="86503"/>
              </a:xfrm>
              <a:prstGeom prst="roundRect">
                <a:avLst>
                  <a:gd name="adj" fmla="val 5997"/>
                </a:avLst>
              </a:prstGeom>
              <a:solidFill>
                <a:srgbClr val="266CB6"/>
              </a:solidFill>
              <a:ln>
                <a:noFill/>
              </a:ln>
            </p:spPr>
            <p:txBody>
              <a:bodyPr wrap="none" anchor="ctr"/>
              <a:lstStyle/>
              <a:p>
                <a:pPr marL="0" lvl="1" algn="ctr"/>
                <a:r>
                  <a:rPr kumimoji="1" lang="ko-KR" altLang="en-US" sz="800" spc="-100" dirty="0">
                    <a:solidFill>
                      <a:prstClr val="white"/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  <a:sym typeface="Monotype Sorts" charset="-127"/>
                  </a:rPr>
                  <a:t>본 </a:t>
                </a:r>
                <a:r>
                  <a:rPr kumimoji="1" lang="ko-KR" altLang="en-US" sz="800" spc="-100">
                    <a:solidFill>
                      <a:prstClr val="white"/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  <a:sym typeface="Monotype Sorts" charset="-127"/>
                  </a:rPr>
                  <a:t>사업 </a:t>
                </a:r>
                <a:r>
                  <a:rPr kumimoji="1" lang="ko-KR" altLang="en-US" sz="800" spc="-100" smtClean="0">
                    <a:solidFill>
                      <a:prstClr val="white"/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  <a:sym typeface="Monotype Sorts" charset="-127"/>
                  </a:rPr>
                  <a:t>수행 </a:t>
                </a:r>
                <a:r>
                  <a:rPr kumimoji="1" lang="ko-KR" altLang="en-US" sz="800" spc="-100" dirty="0">
                    <a:solidFill>
                      <a:prstClr val="white"/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  <a:sym typeface="Monotype Sorts" charset="-127"/>
                  </a:rPr>
                  <a:t>조직</a:t>
                </a:r>
              </a:p>
            </p:txBody>
          </p:sp>
          <p:sp>
            <p:nvSpPr>
              <p:cNvPr id="16" name="AutoShape 115">
                <a:extLst>
                  <a:ext uri="{FF2B5EF4-FFF2-40B4-BE49-F238E27FC236}">
                    <a16:creationId xmlns:a16="http://schemas.microsoft.com/office/drawing/2014/main" id="{FF7F318C-90CE-4F83-8E5E-76F3F04EEA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746320" y="3313276"/>
                <a:ext cx="1050267" cy="86503"/>
              </a:xfrm>
              <a:prstGeom prst="roundRect">
                <a:avLst>
                  <a:gd name="adj" fmla="val 5997"/>
                </a:avLst>
              </a:prstGeom>
              <a:solidFill>
                <a:srgbClr val="F1F1F4"/>
              </a:solidFill>
              <a:ln w="12700">
                <a:solidFill>
                  <a:srgbClr val="266CB6"/>
                </a:solidFill>
              </a:ln>
            </p:spPr>
            <p:txBody>
              <a:bodyPr wrap="none" anchor="ctr"/>
              <a:lstStyle/>
              <a:p>
                <a:pPr marL="0" lvl="1" algn="ctr"/>
                <a:r>
                  <a:rPr kumimoji="1" lang="ko-KR" altLang="en-US" sz="800" spc="-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  <a:sym typeface="Monotype Sorts" charset="-127"/>
                  </a:rPr>
                  <a:t>본 </a:t>
                </a:r>
                <a:r>
                  <a:rPr kumimoji="1" lang="ko-KR" altLang="en-US" sz="800" spc="-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  <a:sym typeface="Monotype Sorts" charset="-127"/>
                  </a:rPr>
                  <a:t>사업 </a:t>
                </a:r>
                <a:r>
                  <a:rPr kumimoji="1" lang="ko-KR" altLang="en-US" sz="800" spc="-1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  <a:sym typeface="Monotype Sorts" charset="-127"/>
                  </a:rPr>
                  <a:t>관련 </a:t>
                </a:r>
                <a:r>
                  <a:rPr kumimoji="1" lang="ko-KR" altLang="en-US" sz="800" spc="-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  <a:sym typeface="Monotype Sorts" charset="-127"/>
                  </a:rPr>
                  <a:t>조직</a:t>
                </a:r>
              </a:p>
            </p:txBody>
          </p:sp>
        </p:grpSp>
      </p:grp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27543942-AAD8-4163-B079-4ED8BBBF59BF}"/>
              </a:ext>
            </a:extLst>
          </p:cNvPr>
          <p:cNvCxnSpPr>
            <a:cxnSpLocks/>
          </p:cNvCxnSpPr>
          <p:nvPr/>
        </p:nvCxnSpPr>
        <p:spPr>
          <a:xfrm>
            <a:off x="4166432" y="2169903"/>
            <a:ext cx="0" cy="5314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115">
            <a:extLst>
              <a:ext uri="{FF2B5EF4-FFF2-40B4-BE49-F238E27FC236}">
                <a16:creationId xmlns:a16="http://schemas.microsoft.com/office/drawing/2014/main" id="{720612A7-7936-46D9-BF23-C45FA6A501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7116" y="3109249"/>
            <a:ext cx="886202" cy="178809"/>
          </a:xfrm>
          <a:prstGeom prst="roundRect">
            <a:avLst>
              <a:gd name="adj" fmla="val 5997"/>
            </a:avLst>
          </a:prstGeom>
          <a:pattFill prst="dkUpDiag">
            <a:fgClr>
              <a:schemeClr val="bg1"/>
            </a:fgClr>
            <a:bgClr>
              <a:schemeClr val="bg1">
                <a:lumMod val="95000"/>
              </a:schemeClr>
            </a:bgClr>
          </a:pattFill>
          <a:ln w="6350">
            <a:solidFill>
              <a:schemeClr val="bg1">
                <a:lumMod val="85000"/>
              </a:schemeClr>
            </a:solidFill>
          </a:ln>
        </p:spPr>
        <p:txBody>
          <a:bodyPr wrap="none" anchor="ctr"/>
          <a:lstStyle/>
          <a:p>
            <a:pPr marL="0" lvl="1" algn="ctr" defTabSz="1388456" latinLnBrk="0">
              <a:spcBef>
                <a:spcPts val="92"/>
              </a:spcBef>
              <a:buClr>
                <a:srgbClr val="0754A9"/>
              </a:buClr>
              <a:buSzPct val="100000"/>
            </a:pPr>
            <a:r>
              <a:rPr lang="ko-KR" altLang="en-US" sz="10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sym typeface="Monotype Sorts" charset="-127"/>
              </a:rPr>
              <a:t>경영지원팀</a:t>
            </a:r>
            <a:endParaRPr lang="ko-KR" altLang="en-US" sz="1000" kern="0" spc="-100" dirty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sym typeface="Monotype Sorts" charset="-127"/>
            </a:endParaRP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9F143350-B938-4FD9-8F75-F54C06DD0221}"/>
              </a:ext>
            </a:extLst>
          </p:cNvPr>
          <p:cNvCxnSpPr>
            <a:cxnSpLocks/>
          </p:cNvCxnSpPr>
          <p:nvPr/>
        </p:nvCxnSpPr>
        <p:spPr>
          <a:xfrm flipV="1">
            <a:off x="3314514" y="2701344"/>
            <a:ext cx="0" cy="4079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115">
            <a:extLst>
              <a:ext uri="{FF2B5EF4-FFF2-40B4-BE49-F238E27FC236}">
                <a16:creationId xmlns:a16="http://schemas.microsoft.com/office/drawing/2014/main" id="{68117D07-0D9C-4CF1-BA60-3A46DB7A40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0321" y="3454840"/>
            <a:ext cx="886202" cy="192995"/>
          </a:xfrm>
          <a:prstGeom prst="roundRect">
            <a:avLst>
              <a:gd name="adj" fmla="val 5997"/>
            </a:avLst>
          </a:prstGeom>
          <a:solidFill>
            <a:srgbClr val="266CB6"/>
          </a:solidFill>
          <a:ln>
            <a:noFill/>
          </a:ln>
        </p:spPr>
        <p:txBody>
          <a:bodyPr wrap="none" anchor="ctr"/>
          <a:lstStyle/>
          <a:p>
            <a:pPr marL="0" lvl="1" algn="ctr"/>
            <a:r>
              <a:rPr kumimoji="1" lang="ko-KR" altLang="en-US" sz="900" spc="-100" smtClean="0">
                <a:solidFill>
                  <a:prstClr val="white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sym typeface="Monotype Sorts" charset="-127"/>
              </a:rPr>
              <a:t>인프라팀</a:t>
            </a:r>
            <a:endParaRPr kumimoji="1" lang="ko-KR" altLang="en-US" sz="900" spc="-100" dirty="0">
              <a:solidFill>
                <a:prstClr val="white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sym typeface="Monotype Sorts" charset="-127"/>
            </a:endParaRPr>
          </a:p>
        </p:txBody>
      </p:sp>
      <p:cxnSp>
        <p:nvCxnSpPr>
          <p:cNvPr id="46" name="꺾인 연결선 142">
            <a:extLst>
              <a:ext uri="{FF2B5EF4-FFF2-40B4-BE49-F238E27FC236}">
                <a16:creationId xmlns:a16="http://schemas.microsoft.com/office/drawing/2014/main" id="{598C2851-6E5C-4408-B726-C848E9DCDD2D}"/>
              </a:ext>
            </a:extLst>
          </p:cNvPr>
          <p:cNvCxnSpPr>
            <a:endCxn id="39" idx="0"/>
          </p:cNvCxnSpPr>
          <p:nvPr/>
        </p:nvCxnSpPr>
        <p:spPr>
          <a:xfrm rot="5400000">
            <a:off x="2975577" y="3115903"/>
            <a:ext cx="166781" cy="511092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꺾인 연결선 143">
            <a:extLst>
              <a:ext uri="{FF2B5EF4-FFF2-40B4-BE49-F238E27FC236}">
                <a16:creationId xmlns:a16="http://schemas.microsoft.com/office/drawing/2014/main" id="{F87C41D4-4CF3-4961-84BF-63E997DEBF03}"/>
              </a:ext>
            </a:extLst>
          </p:cNvPr>
          <p:cNvCxnSpPr/>
          <p:nvPr/>
        </p:nvCxnSpPr>
        <p:spPr>
          <a:xfrm rot="16200000" flipH="1">
            <a:off x="3486669" y="3115903"/>
            <a:ext cx="166781" cy="511092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15">
            <a:extLst>
              <a:ext uri="{FF2B5EF4-FFF2-40B4-BE49-F238E27FC236}">
                <a16:creationId xmlns:a16="http://schemas.microsoft.com/office/drawing/2014/main" id="{703C8E53-D02B-4A6F-9196-E062A43843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71413" y="3096972"/>
            <a:ext cx="886202" cy="178809"/>
          </a:xfrm>
          <a:prstGeom prst="roundRect">
            <a:avLst>
              <a:gd name="adj" fmla="val 5997"/>
            </a:avLst>
          </a:prstGeom>
          <a:pattFill prst="dkUpDiag">
            <a:fgClr>
              <a:schemeClr val="bg1"/>
            </a:fgClr>
            <a:bgClr>
              <a:schemeClr val="bg1">
                <a:lumMod val="95000"/>
              </a:schemeClr>
            </a:bgClr>
          </a:pattFill>
          <a:ln w="6350">
            <a:solidFill>
              <a:schemeClr val="bg1">
                <a:lumMod val="85000"/>
              </a:schemeClr>
            </a:solidFill>
          </a:ln>
        </p:spPr>
        <p:txBody>
          <a:bodyPr wrap="none" anchor="ctr"/>
          <a:lstStyle/>
          <a:p>
            <a:pPr marL="0" lvl="1" algn="ctr" defTabSz="1388456" latinLnBrk="0">
              <a:spcBef>
                <a:spcPts val="92"/>
              </a:spcBef>
              <a:buClr>
                <a:srgbClr val="0754A9"/>
              </a:buClr>
              <a:buSzPct val="100000"/>
            </a:pPr>
            <a:r>
              <a:rPr lang="en-US" altLang="ko-KR" sz="10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sym typeface="Monotype Sorts" charset="-127"/>
              </a:rPr>
              <a:t>BI/</a:t>
            </a:r>
            <a:r>
              <a:rPr lang="ko-KR" altLang="en-US" sz="10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sym typeface="Monotype Sorts" charset="-127"/>
              </a:rPr>
              <a:t>사업지원본부</a:t>
            </a:r>
            <a:endParaRPr lang="en-US" altLang="ko-KR" sz="1000" kern="0" spc="-100" dirty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sym typeface="Monotype Sorts" charset="-127"/>
            </a:endParaRPr>
          </a:p>
        </p:txBody>
      </p:sp>
      <p:sp>
        <p:nvSpPr>
          <p:cNvPr id="60" name="AutoShape 115">
            <a:extLst>
              <a:ext uri="{FF2B5EF4-FFF2-40B4-BE49-F238E27FC236}">
                <a16:creationId xmlns:a16="http://schemas.microsoft.com/office/drawing/2014/main" id="{46D49833-40EA-48AD-B4F5-AA314FA18A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32788" y="3109249"/>
            <a:ext cx="886202" cy="178809"/>
          </a:xfrm>
          <a:prstGeom prst="roundRect">
            <a:avLst>
              <a:gd name="adj" fmla="val 5997"/>
            </a:avLst>
          </a:prstGeom>
          <a:pattFill prst="dkUpDiag">
            <a:fgClr>
              <a:schemeClr val="bg1"/>
            </a:fgClr>
            <a:bgClr>
              <a:schemeClr val="bg1">
                <a:lumMod val="95000"/>
              </a:schemeClr>
            </a:bgClr>
          </a:pattFill>
          <a:ln w="6350">
            <a:solidFill>
              <a:schemeClr val="bg1">
                <a:lumMod val="85000"/>
              </a:schemeClr>
            </a:solidFill>
          </a:ln>
        </p:spPr>
        <p:txBody>
          <a:bodyPr wrap="none" anchor="ctr"/>
          <a:lstStyle/>
          <a:p>
            <a:pPr marL="0" lvl="1" algn="ctr" defTabSz="1388456" latinLnBrk="0">
              <a:spcBef>
                <a:spcPts val="92"/>
              </a:spcBef>
              <a:buClr>
                <a:srgbClr val="0754A9"/>
              </a:buClr>
              <a:buSzPct val="100000"/>
            </a:pPr>
            <a:r>
              <a:rPr lang="en-US" altLang="ko-KR" sz="10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sym typeface="Monotype Sorts" charset="-127"/>
              </a:rPr>
              <a:t>OA</a:t>
            </a:r>
            <a:r>
              <a:rPr lang="ko-KR" altLang="en-US" sz="10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sym typeface="Monotype Sorts" charset="-127"/>
              </a:rPr>
              <a:t>지원팀</a:t>
            </a:r>
            <a:endParaRPr lang="en-US" altLang="ko-KR" sz="1000" kern="0" spc="-100" dirty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sym typeface="Monotype Sorts" charset="-127"/>
            </a:endParaRPr>
          </a:p>
        </p:txBody>
      </p:sp>
      <p:cxnSp>
        <p:nvCxnSpPr>
          <p:cNvPr id="101" name="꺾인 연결선 100"/>
          <p:cNvCxnSpPr>
            <a:cxnSpLocks/>
            <a:stCxn id="36" idx="0"/>
            <a:endCxn id="60" idx="0"/>
          </p:cNvCxnSpPr>
          <p:nvPr/>
        </p:nvCxnSpPr>
        <p:spPr>
          <a:xfrm rot="5400000" flipH="1" flipV="1">
            <a:off x="3633053" y="766413"/>
            <a:ext cx="12700" cy="4685672"/>
          </a:xfrm>
          <a:prstGeom prst="bentConnector3">
            <a:avLst>
              <a:gd name="adj1" fmla="val 3225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AutoShape 115">
            <a:extLst>
              <a:ext uri="{FF2B5EF4-FFF2-40B4-BE49-F238E27FC236}">
                <a16:creationId xmlns:a16="http://schemas.microsoft.com/office/drawing/2014/main" id="{7843DADC-4B49-4FA8-8846-8D92D93AAF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04" y="3450467"/>
            <a:ext cx="886202" cy="192995"/>
          </a:xfrm>
          <a:prstGeom prst="roundRect">
            <a:avLst>
              <a:gd name="adj" fmla="val 5997"/>
            </a:avLst>
          </a:prstGeom>
          <a:solidFill>
            <a:srgbClr val="266CB6"/>
          </a:solidFill>
          <a:ln>
            <a:noFill/>
          </a:ln>
        </p:spPr>
        <p:txBody>
          <a:bodyPr wrap="none" anchor="ctr"/>
          <a:lstStyle/>
          <a:p>
            <a:pPr marL="0" lvl="1" algn="ctr"/>
            <a:r>
              <a:rPr kumimoji="1" lang="ko-KR" altLang="en-US" sz="900" spc="-100" smtClean="0">
                <a:solidFill>
                  <a:prstClr val="white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sym typeface="Monotype Sorts" charset="-127"/>
              </a:rPr>
              <a:t>어플리케이션팀</a:t>
            </a:r>
            <a:endParaRPr kumimoji="1" lang="ko-KR" altLang="en-US" sz="900" spc="-100" dirty="0">
              <a:solidFill>
                <a:prstClr val="white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sym typeface="Monotype Sorts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5AB6149E-E644-8F40-A380-8E6A085AC36D}"/>
              </a:ext>
            </a:extLst>
          </p:cNvPr>
          <p:cNvGrpSpPr/>
          <p:nvPr/>
        </p:nvGrpSpPr>
        <p:grpSpPr>
          <a:xfrm>
            <a:off x="379397" y="4283893"/>
            <a:ext cx="216000" cy="216000"/>
            <a:chOff x="371217" y="1461647"/>
            <a:chExt cx="216000" cy="216000"/>
          </a:xfrm>
        </p:grpSpPr>
        <p:sp>
          <p:nvSpPr>
            <p:cNvPr id="129" name="타원형 설명선[O] 128">
              <a:extLst>
                <a:ext uri="{FF2B5EF4-FFF2-40B4-BE49-F238E27FC236}">
                  <a16:creationId xmlns:a16="http://schemas.microsoft.com/office/drawing/2014/main" id="{4A49B207-8335-6B47-AE68-5C570695BAC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id="{B8817D5B-3BE5-EB45-A9CD-6E5EA7126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sp>
        <p:nvSpPr>
          <p:cNvPr id="134" name="AutoShape 64" descr="Untitled-1">
            <a:extLst>
              <a:ext uri="{FF2B5EF4-FFF2-40B4-BE49-F238E27FC236}">
                <a16:creationId xmlns:a16="http://schemas.microsoft.com/office/drawing/2014/main" id="{4AD369C2-817A-5B43-B382-5F5646F0B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653" y="2391014"/>
            <a:ext cx="1230382" cy="180000"/>
          </a:xfrm>
          <a:prstGeom prst="round2DiagRect">
            <a:avLst/>
          </a:prstGeom>
          <a:gradFill>
            <a:gsLst>
              <a:gs pos="50000">
                <a:srgbClr val="4592C7"/>
              </a:gs>
              <a:gs pos="48000">
                <a:srgbClr val="6FABD3"/>
              </a:gs>
            </a:gsLst>
            <a:lin ang="5400000" scaled="1"/>
          </a:gradFill>
          <a:ln>
            <a:noFill/>
          </a:ln>
          <a:effectLst/>
        </p:spPr>
        <p:txBody>
          <a:bodyPr wrap="square" lIns="0" tIns="18000" rIns="0" bIns="0" anchor="ctr"/>
          <a:lstStyle/>
          <a:p>
            <a:pPr marL="0" lvl="1" algn="ctr"/>
            <a:r>
              <a:rPr kumimoji="1" lang="ko-KR" altLang="en-US" sz="1100" spc="-100" smtClean="0">
                <a:solidFill>
                  <a:prstClr val="white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고문</a:t>
            </a:r>
            <a:endParaRPr kumimoji="0" lang="ko-KR" altLang="en-US" sz="1100" spc="-100" dirty="0">
              <a:solidFill>
                <a:prstClr val="white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135" name="AutoShape 64" descr="Untitled-1">
            <a:extLst>
              <a:ext uri="{FF2B5EF4-FFF2-40B4-BE49-F238E27FC236}">
                <a16:creationId xmlns:a16="http://schemas.microsoft.com/office/drawing/2014/main" id="{D25D8255-BBFE-D341-9BCF-A301CC92B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105" y="2391014"/>
            <a:ext cx="1230383" cy="180000"/>
          </a:xfrm>
          <a:prstGeom prst="round2DiagRect">
            <a:avLst/>
          </a:prstGeom>
          <a:gradFill flip="none" rotWithShape="1">
            <a:gsLst>
              <a:gs pos="50000">
                <a:srgbClr val="3C99BA"/>
              </a:gs>
              <a:gs pos="49000">
                <a:srgbClr val="65B2CD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lIns="0" tIns="0" rIns="0" bIns="0" anchor="ctr"/>
          <a:lstStyle/>
          <a:p>
            <a:pPr marL="0" lvl="1" indent="-162333" algn="ctr"/>
            <a:r>
              <a:rPr kumimoji="1" lang="ko-KR" altLang="en-US" sz="1100" spc="-100" smtClean="0">
                <a:solidFill>
                  <a:prstClr val="white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품질경영위원회</a:t>
            </a:r>
            <a:endParaRPr kumimoji="1" lang="ko-KR" altLang="en-US" sz="1100" spc="-100" dirty="0">
              <a:solidFill>
                <a:prstClr val="white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EBF49EC-03EC-CA41-BE34-43D5E3C43CAA}"/>
              </a:ext>
            </a:extLst>
          </p:cNvPr>
          <p:cNvGrpSpPr/>
          <p:nvPr/>
        </p:nvGrpSpPr>
        <p:grpSpPr>
          <a:xfrm>
            <a:off x="3473698" y="1924625"/>
            <a:ext cx="1389429" cy="338400"/>
            <a:chOff x="3458361" y="2006476"/>
            <a:chExt cx="1389429" cy="338400"/>
          </a:xfrm>
        </p:grpSpPr>
        <p:sp>
          <p:nvSpPr>
            <p:cNvPr id="136" name="AutoShape 64" descr="Untitled-1">
              <a:extLst>
                <a:ext uri="{FF2B5EF4-FFF2-40B4-BE49-F238E27FC236}">
                  <a16:creationId xmlns:a16="http://schemas.microsoft.com/office/drawing/2014/main" id="{60C82D90-E37F-A543-9837-9331B6446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361" y="2006476"/>
              <a:ext cx="1389429" cy="338400"/>
            </a:xfrm>
            <a:prstGeom prst="round2DiagRect">
              <a:avLst/>
            </a:prstGeom>
            <a:gradFill>
              <a:gsLst>
                <a:gs pos="50000">
                  <a:srgbClr val="015CA7"/>
                </a:gs>
                <a:gs pos="46000">
                  <a:srgbClr val="015CA7">
                    <a:lumMod val="89000"/>
                    <a:lumOff val="1100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square" lIns="0" tIns="18000" rIns="0" bIns="0" anchor="ctr"/>
            <a:lstStyle/>
            <a:p>
              <a:pPr marL="0" lvl="1" algn="ctr"/>
              <a:r>
                <a:rPr lang="ko-KR" altLang="en-US" sz="1100" kern="0" spc="-100" dirty="0">
                  <a:solidFill>
                    <a:prstClr val="white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sym typeface="Monotype Sorts" charset="-127"/>
                </a:rPr>
                <a:t>대표이사</a:t>
              </a:r>
              <a:endParaRPr kumimoji="0" lang="ko-KR" altLang="en-US" sz="1100" spc="-100" dirty="0">
                <a:solidFill>
                  <a:prstClr val="white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2BE87E9-EBEE-574B-BBB5-963F396086AD}"/>
                </a:ext>
              </a:extLst>
            </p:cNvPr>
            <p:cNvSpPr/>
            <p:nvPr/>
          </p:nvSpPr>
          <p:spPr>
            <a:xfrm>
              <a:off x="3459851" y="2008012"/>
              <a:ext cx="124004" cy="111099"/>
            </a:xfrm>
            <a:prstGeom prst="rect">
              <a:avLst/>
            </a:prstGeom>
            <a:solidFill>
              <a:srgbClr val="037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</p:grp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86809"/>
              </p:ext>
            </p:extLst>
          </p:nvPr>
        </p:nvGraphicFramePr>
        <p:xfrm>
          <a:off x="307776" y="4750789"/>
          <a:ext cx="5331088" cy="1895475"/>
        </p:xfrm>
        <a:graphic>
          <a:graphicData uri="http://schemas.openxmlformats.org/drawingml/2006/table">
            <a:tbl>
              <a:tblPr/>
              <a:tblGrid>
                <a:gridCol w="761584">
                  <a:extLst>
                    <a:ext uri="{9D8B030D-6E8A-4147-A177-3AD203B41FA5}">
                      <a16:colId xmlns:a16="http://schemas.microsoft.com/office/drawing/2014/main" val="1392341724"/>
                    </a:ext>
                  </a:extLst>
                </a:gridCol>
                <a:gridCol w="761584">
                  <a:extLst>
                    <a:ext uri="{9D8B030D-6E8A-4147-A177-3AD203B41FA5}">
                      <a16:colId xmlns:a16="http://schemas.microsoft.com/office/drawing/2014/main" val="1822209206"/>
                    </a:ext>
                  </a:extLst>
                </a:gridCol>
                <a:gridCol w="761584">
                  <a:extLst>
                    <a:ext uri="{9D8B030D-6E8A-4147-A177-3AD203B41FA5}">
                      <a16:colId xmlns:a16="http://schemas.microsoft.com/office/drawing/2014/main" val="3131892254"/>
                    </a:ext>
                  </a:extLst>
                </a:gridCol>
                <a:gridCol w="761584">
                  <a:extLst>
                    <a:ext uri="{9D8B030D-6E8A-4147-A177-3AD203B41FA5}">
                      <a16:colId xmlns:a16="http://schemas.microsoft.com/office/drawing/2014/main" val="232745428"/>
                    </a:ext>
                  </a:extLst>
                </a:gridCol>
                <a:gridCol w="761584">
                  <a:extLst>
                    <a:ext uri="{9D8B030D-6E8A-4147-A177-3AD203B41FA5}">
                      <a16:colId xmlns:a16="http://schemas.microsoft.com/office/drawing/2014/main" val="1313647345"/>
                    </a:ext>
                  </a:extLst>
                </a:gridCol>
                <a:gridCol w="761584">
                  <a:extLst>
                    <a:ext uri="{9D8B030D-6E8A-4147-A177-3AD203B41FA5}">
                      <a16:colId xmlns:a16="http://schemas.microsoft.com/office/drawing/2014/main" val="1418348035"/>
                    </a:ext>
                  </a:extLst>
                </a:gridCol>
                <a:gridCol w="761584">
                  <a:extLst>
                    <a:ext uri="{9D8B030D-6E8A-4147-A177-3AD203B41FA5}">
                      <a16:colId xmlns:a16="http://schemas.microsoft.com/office/drawing/2014/main" val="641670443"/>
                    </a:ext>
                  </a:extLst>
                </a:gridCol>
              </a:tblGrid>
              <a:tr h="2190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구 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전 문 분 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관리 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462159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프로젝트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소프트웨어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인프라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컨설팅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58449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관리</a:t>
                      </a:r>
                      <a:r>
                        <a:rPr lang="en-US" altLang="ko-KR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/</a:t>
                      </a:r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품질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엔지니어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엔지니어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8911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D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FFFFFF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D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FFFFFF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D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FFFFFF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D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FFFFFF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D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FFFFFF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D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FFFFFF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369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256DB6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기술사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12055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256DB6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특급기술자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64024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256DB6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고급기술자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69014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256DB6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중급기술자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0926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256DB6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초급기술자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600000101010101" charset="-127"/>
                          <a:ea typeface="Noto Sans CJK KR Regular" panose="020B0600000101010101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83935"/>
                  </a:ext>
                </a:extLst>
              </a:tr>
            </a:tbl>
          </a:graphicData>
        </a:graphic>
      </p:graphicFrame>
      <p:sp>
        <p:nvSpPr>
          <p:cNvPr id="100" name="Line 36"/>
          <p:cNvSpPr>
            <a:spLocks noChangeShapeType="1"/>
          </p:cNvSpPr>
          <p:nvPr/>
        </p:nvSpPr>
        <p:spPr bwMode="auto">
          <a:xfrm>
            <a:off x="12395748" y="5343934"/>
            <a:ext cx="0" cy="312738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 tIns="19050" bIns="19050" anchor="ctr"/>
          <a:lstStyle/>
          <a:p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9" r="10486" b="30268"/>
          <a:stretch/>
        </p:blipFill>
        <p:spPr>
          <a:xfrm>
            <a:off x="8687155" y="5967964"/>
            <a:ext cx="1653899" cy="445778"/>
          </a:xfrm>
          <a:prstGeom prst="rect">
            <a:avLst/>
          </a:prstGeom>
        </p:spPr>
      </p:pic>
      <p:pic>
        <p:nvPicPr>
          <p:cNvPr id="106" name="그림 10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t="21748" r="12590" b="18562"/>
          <a:stretch/>
        </p:blipFill>
        <p:spPr>
          <a:xfrm>
            <a:off x="8687155" y="5046483"/>
            <a:ext cx="1791921" cy="455997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20928" r="14863" b="17233"/>
          <a:stretch/>
        </p:blipFill>
        <p:spPr>
          <a:xfrm>
            <a:off x="8687155" y="4061267"/>
            <a:ext cx="962545" cy="519730"/>
          </a:xfrm>
          <a:prstGeom prst="rect">
            <a:avLst/>
          </a:prstGeom>
        </p:spPr>
      </p:pic>
      <p:pic>
        <p:nvPicPr>
          <p:cNvPr id="91" name="Google Shape;20;p46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81" y="2196845"/>
            <a:ext cx="140995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Google Shape;21;p46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55" y="3129056"/>
            <a:ext cx="140995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1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모서리가 둥근 직사각형 214">
            <a:extLst>
              <a:ext uri="{FF2B5EF4-FFF2-40B4-BE49-F238E27FC236}">
                <a16:creationId xmlns:a16="http://schemas.microsoft.com/office/drawing/2014/main" id="{9E157214-0962-E448-89FE-B96CDFE81E36}"/>
              </a:ext>
            </a:extLst>
          </p:cNvPr>
          <p:cNvSpPr/>
          <p:nvPr/>
        </p:nvSpPr>
        <p:spPr bwMode="auto">
          <a:xfrm rot="10800000" flipV="1">
            <a:off x="2384322" y="4028735"/>
            <a:ext cx="3932520" cy="919194"/>
          </a:xfrm>
          <a:prstGeom prst="roundRect">
            <a:avLst>
              <a:gd name="adj" fmla="val 0"/>
            </a:avLst>
          </a:prstGeom>
          <a:solidFill>
            <a:srgbClr val="F1F1F3">
              <a:alpha val="50000"/>
            </a:srgbClr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72000" rIns="36000" bIns="108000" numCol="1" rtlCol="0" anchor="b" anchorCtr="0" compatLnSpc="1">
            <a:prstTxWarp prst="textNoShape">
              <a:avLst/>
            </a:prstTxWarp>
          </a:bodyPr>
          <a:lstStyle/>
          <a:p>
            <a:pPr marL="136525" lvl="2" indent="-136525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통합유지보수 서비스</a:t>
            </a:r>
          </a:p>
          <a:p>
            <a:pPr marL="136525" lvl="2" indent="-136525" fontAlgn="ctr"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정보시스템 운영 서비스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A321E9F6-2FE7-FA46-98C3-3DA8565EF466}"/>
              </a:ext>
            </a:extLst>
          </p:cNvPr>
          <p:cNvSpPr/>
          <p:nvPr/>
        </p:nvSpPr>
        <p:spPr>
          <a:xfrm>
            <a:off x="2448590" y="4083884"/>
            <a:ext cx="3803752" cy="42968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fontAlgn="ctr">
              <a:lnSpc>
                <a:spcPts val="1200"/>
              </a:lnSpc>
              <a:buClr>
                <a:srgbClr val="595959"/>
              </a:buClr>
              <a:buSzPct val="90000"/>
              <a:tabLst>
                <a:tab pos="98425" algn="l"/>
              </a:tabLst>
            </a:pPr>
            <a:r>
              <a:rPr lang="en" altLang="ko-KR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ICT </a:t>
            </a:r>
            <a:r>
              <a:rPr lang="ko-KR" altLang="en-US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전문지식과 경험을 바탕으로 고객의 업무 및 인프라 운영을</a:t>
            </a:r>
            <a:br>
              <a:rPr lang="ko-KR" altLang="en-US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</a:br>
            <a:r>
              <a:rPr lang="ko-KR" altLang="en-US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효율적이고 안정적으로 </a:t>
            </a:r>
            <a:r>
              <a:rPr lang="ko-KR" altLang="en-US" sz="900" kern="0" spc="-100" dirty="0" err="1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운영∙개선하는</a:t>
            </a:r>
            <a:r>
              <a:rPr lang="ko-KR" altLang="en-US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서비스 제공</a:t>
            </a:r>
          </a:p>
        </p:txBody>
      </p:sp>
      <p:sp>
        <p:nvSpPr>
          <p:cNvPr id="211" name="모서리가 둥근 직사각형 210">
            <a:extLst>
              <a:ext uri="{FF2B5EF4-FFF2-40B4-BE49-F238E27FC236}">
                <a16:creationId xmlns:a16="http://schemas.microsoft.com/office/drawing/2014/main" id="{2A9CB5CA-B4C6-484D-8C2C-A973481BFA1D}"/>
              </a:ext>
            </a:extLst>
          </p:cNvPr>
          <p:cNvSpPr/>
          <p:nvPr/>
        </p:nvSpPr>
        <p:spPr bwMode="auto">
          <a:xfrm rot="10800000" flipV="1">
            <a:off x="6445375" y="2308827"/>
            <a:ext cx="3932520" cy="4629435"/>
          </a:xfrm>
          <a:prstGeom prst="roundRect">
            <a:avLst>
              <a:gd name="adj" fmla="val 0"/>
            </a:avLst>
          </a:prstGeom>
          <a:solidFill>
            <a:srgbClr val="F1F1F3">
              <a:alpha val="50000"/>
            </a:srgbClr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72000" rIns="36000" bIns="108000" numCol="1" rtlCol="0" anchor="b" anchorCtr="0" compatLnSpc="1">
            <a:prstTxWarp prst="textNoShape">
              <a:avLst/>
            </a:prstTxWarp>
          </a:bodyPr>
          <a:lstStyle/>
          <a:p>
            <a:pPr marL="136525" lvl="2" indent="-136525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en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BigData Analysis</a:t>
            </a: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/>
            </a:r>
            <a:b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</a:br>
            <a:r>
              <a:rPr lang="ko-KR" altLang="en-US" sz="80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대량의 정형 또는 비정형 데이터 집합 및 이러한 데이터로부터 가치를 추출하고 결과를 분석</a:t>
            </a:r>
          </a:p>
          <a:p>
            <a:pPr marL="136525" lvl="2" indent="-136525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Cloud Service</a:t>
            </a:r>
            <a:b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</a:br>
            <a:r>
              <a:rPr lang="ko-KR" altLang="en-US" sz="80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다양한 매체로부터 언제 어디서나 데이터를 저장하고 사용할 수 있는 서비스 제공</a:t>
            </a:r>
            <a:endParaRPr lang="en-US" altLang="ko-KR" sz="800" spc="-10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136525" lvl="2" indent="-136525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RPA (Robotic Process Automation)</a:t>
            </a:r>
          </a:p>
          <a:p>
            <a:pPr marL="0" lvl="2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tabLst>
                <a:tab pos="39688" algn="l"/>
              </a:tabLst>
            </a:pP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SI </a:t>
            </a:r>
            <a:r>
              <a:rPr lang="ko-KR" altLang="en-US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개발 없이 업무자동화를 실현하고 이를 통해 인건비 절감 및 서비스 개선</a:t>
            </a:r>
            <a:endParaRPr lang="en-US" altLang="ko-KR" sz="800" kern="0" spc="-10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0" lvl="2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tabLst>
                <a:tab pos="39688" algn="l"/>
              </a:tabLst>
            </a:pPr>
            <a:r>
              <a:rPr lang="ko-KR" altLang="en-US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최종 사용자의 관점에서 규칙기반 비즈니스 프로세스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설계</a:t>
            </a:r>
            <a:endParaRPr lang="en-US" altLang="ko-KR" sz="800" kern="0" spc="-100" smtClean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136525" lvl="2" indent="-136525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Digital Transformation</a:t>
            </a:r>
            <a:endParaRPr lang="en-US" altLang="ko-KR" sz="800" kern="0" spc="-10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0" lvl="2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tabLst>
                <a:tab pos="39688" algn="l"/>
              </a:tabLst>
            </a:pP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데이터의 접근성을 높이고 활용도를 극대화하여 조직 구성원들이 스스로 혁신을 만들어 </a:t>
            </a:r>
            <a:endParaRPr lang="en-US" altLang="ko-KR" sz="800" kern="0" spc="-100" smtClean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0" lvl="2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tabLst>
                <a:tab pos="39688" algn="l"/>
              </a:tabLst>
            </a:pP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낼 수 있는 기반을 제공</a:t>
            </a:r>
            <a:endParaRPr lang="en-US" altLang="ko-KR" sz="800" kern="0" spc="-100" smtClean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136525" lvl="2" indent="-136525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Smart Factory</a:t>
            </a:r>
          </a:p>
          <a:p>
            <a:pPr marL="0" lvl="2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tabLst>
                <a:tab pos="39688" algn="l"/>
              </a:tabLst>
            </a:pP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데이터 기반의 운영체계를 갖추어 공장 내 설비와 기계에 관련된 모든 데이터를 통합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저장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</a:t>
            </a:r>
          </a:p>
          <a:p>
            <a:pPr marL="0" lvl="2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tabLst>
                <a:tab pos="39688" algn="l"/>
              </a:tabLst>
            </a:pP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처리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분석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시각화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예측까지 가능하도록 맞춤화된 솔루션 포트폴리오와 전문 인력을 지원</a:t>
            </a:r>
            <a:endParaRPr lang="en-US" altLang="ko-KR" sz="800" kern="0" spc="-100" smtClean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136525" lvl="2" indent="-136525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Hyper Converged Infra</a:t>
            </a:r>
            <a:endParaRPr lang="en-US" altLang="ko-KR" sz="800" kern="0" spc="-10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0" lvl="2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tabLst>
                <a:tab pos="39688" algn="l"/>
              </a:tabLst>
            </a:pP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모든 인프라를 가상화하고 자동화된 소프트웨어로 운영해 효율적이고 민첩한 데이터센터를</a:t>
            </a:r>
            <a:endParaRPr lang="en-US" altLang="ko-KR" sz="800" kern="0" spc="-100" smtClean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0" lvl="2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tabLst>
                <a:tab pos="39688" algn="l"/>
              </a:tabLst>
            </a:pP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구현하는 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SDDC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의 시작</a:t>
            </a:r>
            <a:endParaRPr lang="en-US" altLang="ko-KR" sz="800" kern="0" spc="-100" smtClean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136525" lvl="2" indent="-136525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SDDC(Software Defined Data Center)</a:t>
            </a:r>
            <a:endParaRPr lang="en-US" altLang="ko-KR" sz="800" kern="0" spc="-10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0" lvl="2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tabLst>
                <a:tab pos="39688" algn="l"/>
              </a:tabLst>
            </a:pP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   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인프라를 가상화 상태로 운영하는 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SDDC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를 통해 복잡해진 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 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인프라 환경에서 유연하고</a:t>
            </a:r>
            <a:endParaRPr lang="en-US" altLang="ko-KR" sz="800" kern="0" spc="-100" smtClean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0" lvl="2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tabLst>
                <a:tab pos="39688" algn="l"/>
              </a:tabLst>
            </a:pP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</a:t>
            </a:r>
            <a:r>
              <a:rPr lang="en-US" altLang="ko-KR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  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 민첩한 디지털 데이터센터 운영을 위한 필수 조건을 제공</a:t>
            </a:r>
            <a:endParaRPr lang="en" altLang="ko-KR" sz="800" kern="0" spc="-10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214" name="모서리가 둥근 직사각형 213">
            <a:extLst>
              <a:ext uri="{FF2B5EF4-FFF2-40B4-BE49-F238E27FC236}">
                <a16:creationId xmlns:a16="http://schemas.microsoft.com/office/drawing/2014/main" id="{B7BBA7B9-A4D0-BF4C-8D9B-C08D5E0E5EA9}"/>
              </a:ext>
            </a:extLst>
          </p:cNvPr>
          <p:cNvSpPr/>
          <p:nvPr/>
        </p:nvSpPr>
        <p:spPr bwMode="auto">
          <a:xfrm rot="10800000" flipV="1">
            <a:off x="2384206" y="2308827"/>
            <a:ext cx="3932520" cy="1261733"/>
          </a:xfrm>
          <a:prstGeom prst="roundRect">
            <a:avLst>
              <a:gd name="adj" fmla="val 0"/>
            </a:avLst>
          </a:prstGeom>
          <a:solidFill>
            <a:srgbClr val="F1F1F3">
              <a:alpha val="50000"/>
            </a:srgbClr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72000" rIns="36000" bIns="108000" numCol="1" rtlCol="0" anchor="b" anchorCtr="0" compatLnSpc="1">
            <a:prstTxWarp prst="textNoShape">
              <a:avLst/>
            </a:prstTxWarp>
          </a:bodyPr>
          <a:lstStyle/>
          <a:p>
            <a:pPr marL="136525" lvl="2" indent="-136525" fontAlgn="ctr">
              <a:lnSpc>
                <a:spcPct val="150000"/>
              </a:lnSpc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endParaRPr lang="ko-KR" altLang="en-US" sz="800" kern="0" spc="-100" dirty="0">
              <a:solidFill>
                <a:schemeClr val="tx1">
                  <a:lumMod val="75000"/>
                  <a:lumOff val="25000"/>
                </a:scheme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CE8E15B-3216-284D-93B4-AD982585CA97}"/>
              </a:ext>
            </a:extLst>
          </p:cNvPr>
          <p:cNvSpPr/>
          <p:nvPr/>
        </p:nvSpPr>
        <p:spPr>
          <a:xfrm>
            <a:off x="2448590" y="2368233"/>
            <a:ext cx="3803752" cy="42968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fontAlgn="ctr">
              <a:lnSpc>
                <a:spcPts val="1200"/>
              </a:lnSpc>
              <a:buClr>
                <a:srgbClr val="595959"/>
              </a:buClr>
              <a:buSzPct val="90000"/>
              <a:tabLst>
                <a:tab pos="98425" algn="l"/>
              </a:tabLst>
            </a:pPr>
            <a:r>
              <a:rPr lang="ko-KR" altLang="en-US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고객의 다양한 비즈니스 환경과 요구에 맞는 정보시스템 구축</a:t>
            </a:r>
            <a:r>
              <a:rPr lang="en-US" altLang="ko-KR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</a:t>
            </a:r>
            <a:endParaRPr lang="ko-KR" altLang="en-US" sz="900" kern="0" spc="-100" dirty="0">
              <a:solidFill>
                <a:srgbClr val="256DB6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  <a:p>
            <a:pPr marL="0" lvl="2" algn="ctr" fontAlgn="ctr">
              <a:lnSpc>
                <a:spcPts val="1200"/>
              </a:lnSpc>
              <a:buClr>
                <a:srgbClr val="595959"/>
              </a:buClr>
              <a:buSzPct val="90000"/>
              <a:tabLst>
                <a:tab pos="98425" algn="l"/>
              </a:tabLst>
            </a:pPr>
            <a:r>
              <a:rPr lang="ko-KR" altLang="en-US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고객에게 최적의 업무 프로세스를 제공하는 종합 서비스 제공</a:t>
            </a:r>
            <a:endParaRPr lang="en-US" altLang="ko-KR" sz="900" kern="0" spc="-100" dirty="0">
              <a:solidFill>
                <a:srgbClr val="256DB6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C698D47D-82A9-0D4A-8B49-AD413C6698C5}"/>
              </a:ext>
            </a:extLst>
          </p:cNvPr>
          <p:cNvGrpSpPr/>
          <p:nvPr/>
        </p:nvGrpSpPr>
        <p:grpSpPr>
          <a:xfrm>
            <a:off x="313106" y="1452848"/>
            <a:ext cx="10064795" cy="252000"/>
            <a:chOff x="2960419" y="933062"/>
            <a:chExt cx="6663970" cy="252000"/>
          </a:xfrm>
        </p:grpSpPr>
        <p:sp>
          <p:nvSpPr>
            <p:cNvPr id="183" name="자유형 182">
              <a:extLst>
                <a:ext uri="{FF2B5EF4-FFF2-40B4-BE49-F238E27FC236}">
                  <a16:creationId xmlns:a16="http://schemas.microsoft.com/office/drawing/2014/main" id="{7200F4C3-8D34-3840-9702-3055D083A24D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84" name="자유형 183">
              <a:extLst>
                <a:ext uri="{FF2B5EF4-FFF2-40B4-BE49-F238E27FC236}">
                  <a16:creationId xmlns:a16="http://schemas.microsoft.com/office/drawing/2014/main" id="{53C07E96-54B8-C345-ACCE-DD562A1E8D34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indent="266700"/>
              <a:r>
                <a:rPr kumimoji="1" lang="ko-KR" altLang="en-US" sz="105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고객 중심의 서비스 제공</a:t>
              </a:r>
            </a:p>
          </p:txBody>
        </p:sp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AEEE48D3-B1BE-4044-8DEE-3152B3F6237B}"/>
              </a:ext>
            </a:extLst>
          </p:cNvPr>
          <p:cNvGrpSpPr/>
          <p:nvPr/>
        </p:nvGrpSpPr>
        <p:grpSpPr>
          <a:xfrm>
            <a:off x="371217" y="1402882"/>
            <a:ext cx="216000" cy="216000"/>
            <a:chOff x="371217" y="1461647"/>
            <a:chExt cx="216000" cy="216000"/>
          </a:xfrm>
        </p:grpSpPr>
        <p:sp>
          <p:nvSpPr>
            <p:cNvPr id="186" name="타원형 설명선[O] 185">
              <a:extLst>
                <a:ext uri="{FF2B5EF4-FFF2-40B4-BE49-F238E27FC236}">
                  <a16:creationId xmlns:a16="http://schemas.microsoft.com/office/drawing/2014/main" id="{D2F96447-E520-DF4C-BCD2-D268B9CEF12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187" name="그림 186">
              <a:extLst>
                <a:ext uri="{FF2B5EF4-FFF2-40B4-BE49-F238E27FC236}">
                  <a16:creationId xmlns:a16="http://schemas.microsoft.com/office/drawing/2014/main" id="{8B8BCFA2-DCD3-3D4A-AFAC-32BFEC795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E1ED69D-975A-BA41-AFB3-591AC82D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707-013C-4A44-AF86-4B0C6F112D9A}" type="slidenum">
              <a:rPr lang="x-none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pPr/>
              <a:t>6</a:t>
            </a:fld>
            <a:endParaRPr lang="x-none" altLang="en-US" spc="-10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3.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제안사의 특징 및 장점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ko-KR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3-1.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주요사업 내용</a:t>
            </a:r>
          </a:p>
        </p:txBody>
      </p:sp>
      <p:sp>
        <p:nvSpPr>
          <p:cNvPr id="181" name="텍스트 개체 틀 180">
            <a:extLst>
              <a:ext uri="{FF2B5EF4-FFF2-40B4-BE49-F238E27FC236}">
                <a16:creationId xmlns:a16="http://schemas.microsoft.com/office/drawing/2014/main" id="{7D74499C-3124-3445-94E1-049E3D7E50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pc="-70"/>
              <a:t>2006</a:t>
            </a:r>
            <a:r>
              <a:rPr lang="ko-KR" altLang="en-US" spc="-70"/>
              <a:t>년 설립 이래 </a:t>
            </a:r>
            <a:r>
              <a:rPr lang="en-US" altLang="ko-KR" spc="-70"/>
              <a:t>LIG</a:t>
            </a:r>
            <a:r>
              <a:rPr lang="ko-KR" altLang="en-US" spc="-70"/>
              <a:t>넥스원 내 </a:t>
            </a:r>
            <a:r>
              <a:rPr lang="en-US" altLang="ko-KR" spc="-70"/>
              <a:t>IT</a:t>
            </a:r>
            <a:r>
              <a:rPr lang="ko-KR" altLang="en-US" spc="-70"/>
              <a:t>컨설팅</a:t>
            </a:r>
            <a:r>
              <a:rPr lang="en-US" altLang="ko-KR" spc="-70"/>
              <a:t>, </a:t>
            </a:r>
            <a:r>
              <a:rPr lang="ko-KR" altLang="en-US" spc="-70"/>
              <a:t>시스템 구축</a:t>
            </a:r>
            <a:r>
              <a:rPr lang="en-US" altLang="ko-KR" spc="-70"/>
              <a:t>/</a:t>
            </a:r>
            <a:r>
              <a:rPr lang="ko-KR" altLang="en-US" spc="-70"/>
              <a:t>운영에 이르는 </a:t>
            </a:r>
            <a:r>
              <a:rPr lang="en-US" altLang="ko-KR" spc="-70"/>
              <a:t>Total IT </a:t>
            </a:r>
            <a:r>
              <a:rPr lang="ko-KR" altLang="en-US" spc="-70"/>
              <a:t>서비스를 제공하는 </a:t>
            </a:r>
            <a:r>
              <a:rPr lang="en-US" altLang="ko-KR" spc="-70"/>
              <a:t>BI </a:t>
            </a:r>
            <a:r>
              <a:rPr lang="ko-KR" altLang="en-US" spc="-70"/>
              <a:t>전문회사로 성장하고 있습니다</a:t>
            </a:r>
            <a:endParaRPr lang="ko-KR" altLang="en-US" spc="-70" dirty="0"/>
          </a:p>
        </p:txBody>
      </p:sp>
      <p:sp>
        <p:nvSpPr>
          <p:cNvPr id="162" name="AutoShape 119">
            <a:extLst>
              <a:ext uri="{FF2B5EF4-FFF2-40B4-BE49-F238E27FC236}">
                <a16:creationId xmlns:a16="http://schemas.microsoft.com/office/drawing/2014/main" id="{FB89977D-18D0-4791-B8DC-236D5F521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44" y="4661857"/>
            <a:ext cx="1548151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300"/>
              </a:spcAft>
              <a:buSzPct val="80000"/>
            </a:pPr>
            <a:r>
              <a:rPr lang="ko-KR" altLang="en-US" sz="1000" spc="-100" smtClean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제조</a:t>
            </a:r>
            <a:r>
              <a:rPr lang="en-US" altLang="ko-KR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/</a:t>
            </a:r>
            <a:r>
              <a:rPr lang="ko-KR" altLang="en-US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서비스 등 산업별 시스템 구축 및 운영</a:t>
            </a:r>
          </a:p>
          <a:p>
            <a:pPr lvl="0" algn="ctr">
              <a:lnSpc>
                <a:spcPct val="150000"/>
              </a:lnSpc>
              <a:spcAft>
                <a:spcPts val="300"/>
              </a:spcAft>
              <a:buSzPct val="80000"/>
            </a:pPr>
            <a:endParaRPr lang="en-US" altLang="ko-KR" sz="300" spc="-100" dirty="0">
              <a:solidFill>
                <a:prstClr val="black">
                  <a:lumMod val="65000"/>
                  <a:lumOff val="35000"/>
                </a:prstClr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Noto Sans CJK KR Regular" pitchFamily="2" charset="-127"/>
            </a:endParaRPr>
          </a:p>
          <a:p>
            <a:pPr lvl="0" algn="ctr">
              <a:lnSpc>
                <a:spcPct val="150000"/>
              </a:lnSpc>
              <a:spcAft>
                <a:spcPts val="300"/>
              </a:spcAft>
              <a:buSzPct val="80000"/>
            </a:pPr>
            <a:r>
              <a:rPr lang="en-US" altLang="ko-KR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ICT </a:t>
            </a:r>
            <a:r>
              <a:rPr lang="ko-KR" altLang="en-US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컨설팅</a:t>
            </a:r>
            <a:r>
              <a:rPr lang="en-US" altLang="ko-KR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, </a:t>
            </a:r>
            <a:r>
              <a:rPr lang="ko-KR" altLang="en-US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솔루션</a:t>
            </a:r>
            <a:r>
              <a:rPr lang="en-US" altLang="ko-KR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/>
            </a:r>
            <a:br>
              <a:rPr lang="en-US" altLang="ko-KR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</a:br>
            <a:r>
              <a:rPr lang="ko-KR" altLang="en-US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비즈니스</a:t>
            </a:r>
            <a:r>
              <a:rPr lang="en-US" altLang="ko-KR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, ICT</a:t>
            </a:r>
            <a:r>
              <a:rPr lang="ko-KR" altLang="en-US" sz="1000" spc="-100" dirty="0">
                <a:solidFill>
                  <a:prstClr val="black">
                    <a:lumMod val="65000"/>
                    <a:lumOff val="35000"/>
                  </a:prst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융합서비스 </a:t>
            </a:r>
          </a:p>
        </p:txBody>
      </p:sp>
      <p:sp>
        <p:nvSpPr>
          <p:cNvPr id="165" name="Text Box 44">
            <a:extLst>
              <a:ext uri="{FF2B5EF4-FFF2-40B4-BE49-F238E27FC236}">
                <a16:creationId xmlns:a16="http://schemas.microsoft.com/office/drawing/2014/main" id="{1EFE6702-4F20-4C82-878F-E8FBBF82A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20" y="3829188"/>
            <a:ext cx="1017907" cy="45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lvl="0" algn="ctr" defTabSz="914400" latinLnBrk="1">
              <a:lnSpc>
                <a:spcPct val="110000"/>
              </a:lnSpc>
              <a:defRPr/>
            </a:pPr>
            <a:r>
              <a:rPr lang="en-US" altLang="ko-KR" sz="1400" b="1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TOTAL</a:t>
            </a:r>
          </a:p>
          <a:p>
            <a:pPr lvl="0" algn="ctr" defTabSz="914400" latinLnBrk="1">
              <a:lnSpc>
                <a:spcPct val="110000"/>
              </a:lnSpc>
              <a:defRPr/>
            </a:pPr>
            <a:r>
              <a:rPr lang="en-US" altLang="ko-KR" sz="1400" b="1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IT</a:t>
            </a:r>
            <a:r>
              <a:rPr lang="ko-KR" altLang="en-US" sz="1400" b="1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서비스 제공</a:t>
            </a:r>
          </a:p>
        </p:txBody>
      </p:sp>
      <p:sp>
        <p:nvSpPr>
          <p:cNvPr id="204" name="AutoShape 9">
            <a:extLst>
              <a:ext uri="{FF2B5EF4-FFF2-40B4-BE49-F238E27FC236}">
                <a16:creationId xmlns:a16="http://schemas.microsoft.com/office/drawing/2014/main" id="{5C25CBCA-C2DD-A94C-9027-569DEFCB472F}"/>
              </a:ext>
            </a:extLst>
          </p:cNvPr>
          <p:cNvSpPr>
            <a:spLocks/>
          </p:cNvSpPr>
          <p:nvPr/>
        </p:nvSpPr>
        <p:spPr bwMode="gray">
          <a:xfrm rot="10800000" flipH="1" flipV="1">
            <a:off x="1833260" y="2061683"/>
            <a:ext cx="359223" cy="4876579"/>
          </a:xfrm>
          <a:prstGeom prst="leftBrace">
            <a:avLst>
              <a:gd name="adj1" fmla="val 124251"/>
              <a:gd name="adj2" fmla="val 50000"/>
            </a:avLst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endParaRPr lang="ko-KR" altLang="en-US" spc="-10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E49A1097-6CD5-1A41-83F9-FBAF5264FF2E}"/>
              </a:ext>
            </a:extLst>
          </p:cNvPr>
          <p:cNvGrpSpPr/>
          <p:nvPr/>
        </p:nvGrpSpPr>
        <p:grpSpPr>
          <a:xfrm>
            <a:off x="769443" y="3028618"/>
            <a:ext cx="649861" cy="649861"/>
            <a:chOff x="2187018" y="4184605"/>
            <a:chExt cx="699794" cy="699793"/>
          </a:xfrm>
        </p:grpSpPr>
        <p:sp>
          <p:nvSpPr>
            <p:cNvPr id="248" name="타원 247">
              <a:extLst>
                <a:ext uri="{FF2B5EF4-FFF2-40B4-BE49-F238E27FC236}">
                  <a16:creationId xmlns:a16="http://schemas.microsoft.com/office/drawing/2014/main" id="{92C41E05-FB71-C447-AAD6-32C60197375D}"/>
                </a:ext>
              </a:extLst>
            </p:cNvPr>
            <p:cNvSpPr/>
            <p:nvPr/>
          </p:nvSpPr>
          <p:spPr bwMode="auto">
            <a:xfrm>
              <a:off x="2187018" y="4184605"/>
              <a:ext cx="699794" cy="699793"/>
            </a:xfrm>
            <a:prstGeom prst="ellipse">
              <a:avLst/>
            </a:prstGeom>
            <a:pattFill prst="dkUpDiag">
              <a:fgClr>
                <a:srgbClr val="256DB6"/>
              </a:fgClr>
              <a:bgClr>
                <a:srgbClr val="277FD7"/>
              </a:bgClr>
            </a:pattFill>
            <a:ln w="9525" algn="ctr">
              <a:noFill/>
              <a:miter lim="800000"/>
              <a:headEnd/>
              <a:tailEnd/>
            </a:ln>
          </p:spPr>
          <p:txBody>
            <a:bodyPr rot="10800000" vert="horz" wrap="none" anchor="ctr"/>
            <a:lstStyle/>
            <a:p>
              <a:pPr algn="ctr" latinLnBrk="0"/>
              <a:endParaRPr lang="ko-KR" altLang="en-US" sz="700" spc="-100" dirty="0">
                <a:solidFill>
                  <a:prstClr val="white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249" name="Freeform 414">
              <a:extLst>
                <a:ext uri="{FF2B5EF4-FFF2-40B4-BE49-F238E27FC236}">
                  <a16:creationId xmlns:a16="http://schemas.microsoft.com/office/drawing/2014/main" id="{C06A0405-142D-9B45-81B5-F6C0936B6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0060" y="4341640"/>
              <a:ext cx="372258" cy="361050"/>
            </a:xfrm>
            <a:custGeom>
              <a:avLst/>
              <a:gdLst>
                <a:gd name="T0" fmla="*/ 244 w 245"/>
                <a:gd name="T1" fmla="*/ 142 h 238"/>
                <a:gd name="T2" fmla="*/ 213 w 245"/>
                <a:gd name="T3" fmla="*/ 70 h 238"/>
                <a:gd name="T4" fmla="*/ 170 w 245"/>
                <a:gd name="T5" fmla="*/ 23 h 238"/>
                <a:gd name="T6" fmla="*/ 126 w 245"/>
                <a:gd name="T7" fmla="*/ 0 h 238"/>
                <a:gd name="T8" fmla="*/ 81 w 245"/>
                <a:gd name="T9" fmla="*/ 21 h 238"/>
                <a:gd name="T10" fmla="*/ 80 w 245"/>
                <a:gd name="T11" fmla="*/ 21 h 238"/>
                <a:gd name="T12" fmla="*/ 80 w 245"/>
                <a:gd name="T13" fmla="*/ 22 h 238"/>
                <a:gd name="T14" fmla="*/ 80 w 245"/>
                <a:gd name="T15" fmla="*/ 23 h 238"/>
                <a:gd name="T16" fmla="*/ 80 w 245"/>
                <a:gd name="T17" fmla="*/ 52 h 238"/>
                <a:gd name="T18" fmla="*/ 34 w 245"/>
                <a:gd name="T19" fmla="*/ 126 h 238"/>
                <a:gd name="T20" fmla="*/ 1 w 245"/>
                <a:gd name="T21" fmla="*/ 142 h 238"/>
                <a:gd name="T22" fmla="*/ 0 w 245"/>
                <a:gd name="T23" fmla="*/ 143 h 238"/>
                <a:gd name="T24" fmla="*/ 0 w 245"/>
                <a:gd name="T25" fmla="*/ 144 h 238"/>
                <a:gd name="T26" fmla="*/ 0 w 245"/>
                <a:gd name="T27" fmla="*/ 144 h 238"/>
                <a:gd name="T28" fmla="*/ 1 w 245"/>
                <a:gd name="T29" fmla="*/ 197 h 238"/>
                <a:gd name="T30" fmla="*/ 45 w 245"/>
                <a:gd name="T31" fmla="*/ 222 h 238"/>
                <a:gd name="T32" fmla="*/ 66 w 245"/>
                <a:gd name="T33" fmla="*/ 211 h 238"/>
                <a:gd name="T34" fmla="*/ 126 w 245"/>
                <a:gd name="T35" fmla="*/ 238 h 238"/>
                <a:gd name="T36" fmla="*/ 198 w 245"/>
                <a:gd name="T37" fmla="*/ 222 h 238"/>
                <a:gd name="T38" fmla="*/ 200 w 245"/>
                <a:gd name="T39" fmla="*/ 222 h 238"/>
                <a:gd name="T40" fmla="*/ 245 w 245"/>
                <a:gd name="T41" fmla="*/ 195 h 238"/>
                <a:gd name="T42" fmla="*/ 165 w 245"/>
                <a:gd name="T43" fmla="*/ 53 h 238"/>
                <a:gd name="T44" fmla="*/ 128 w 245"/>
                <a:gd name="T45" fmla="*/ 93 h 238"/>
                <a:gd name="T46" fmla="*/ 165 w 245"/>
                <a:gd name="T47" fmla="*/ 53 h 238"/>
                <a:gd name="T48" fmla="*/ 122 w 245"/>
                <a:gd name="T49" fmla="*/ 93 h 238"/>
                <a:gd name="T50" fmla="*/ 46 w 245"/>
                <a:gd name="T51" fmla="*/ 165 h 238"/>
                <a:gd name="T52" fmla="*/ 82 w 245"/>
                <a:gd name="T53" fmla="*/ 144 h 238"/>
                <a:gd name="T54" fmla="*/ 85 w 245"/>
                <a:gd name="T55" fmla="*/ 150 h 238"/>
                <a:gd name="T56" fmla="*/ 48 w 245"/>
                <a:gd name="T57" fmla="*/ 171 h 238"/>
                <a:gd name="T58" fmla="*/ 89 w 245"/>
                <a:gd name="T59" fmla="*/ 197 h 238"/>
                <a:gd name="T60" fmla="*/ 90 w 245"/>
                <a:gd name="T61" fmla="*/ 145 h 238"/>
                <a:gd name="T62" fmla="*/ 46 w 245"/>
                <a:gd name="T63" fmla="*/ 122 h 238"/>
                <a:gd name="T64" fmla="*/ 39 w 245"/>
                <a:gd name="T65" fmla="*/ 74 h 238"/>
                <a:gd name="T66" fmla="*/ 81 w 245"/>
                <a:gd name="T67" fmla="*/ 76 h 238"/>
                <a:gd name="T68" fmla="*/ 125 w 245"/>
                <a:gd name="T69" fmla="*/ 100 h 238"/>
                <a:gd name="T70" fmla="*/ 169 w 245"/>
                <a:gd name="T71" fmla="*/ 76 h 238"/>
                <a:gd name="T72" fmla="*/ 209 w 245"/>
                <a:gd name="T73" fmla="*/ 74 h 238"/>
                <a:gd name="T74" fmla="*/ 199 w 245"/>
                <a:gd name="T75" fmla="*/ 122 h 238"/>
                <a:gd name="T76" fmla="*/ 156 w 245"/>
                <a:gd name="T77" fmla="*/ 142 h 238"/>
                <a:gd name="T78" fmla="*/ 155 w 245"/>
                <a:gd name="T79" fmla="*/ 143 h 238"/>
                <a:gd name="T80" fmla="*/ 155 w 245"/>
                <a:gd name="T81" fmla="*/ 144 h 238"/>
                <a:gd name="T82" fmla="*/ 155 w 245"/>
                <a:gd name="T83" fmla="*/ 144 h 238"/>
                <a:gd name="T84" fmla="*/ 156 w 245"/>
                <a:gd name="T85" fmla="*/ 197 h 238"/>
                <a:gd name="T86" fmla="*/ 197 w 245"/>
                <a:gd name="T87" fmla="*/ 215 h 238"/>
                <a:gd name="T88" fmla="*/ 182 w 245"/>
                <a:gd name="T89" fmla="*/ 206 h 238"/>
                <a:gd name="T90" fmla="*/ 197 w 245"/>
                <a:gd name="T91" fmla="*/ 170 h 238"/>
                <a:gd name="T92" fmla="*/ 163 w 245"/>
                <a:gd name="T93" fmla="*/ 144 h 238"/>
                <a:gd name="T94" fmla="*/ 201 w 245"/>
                <a:gd name="T95" fmla="*/ 16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38">
                  <a:moveTo>
                    <a:pt x="245" y="145"/>
                  </a:moveTo>
                  <a:cubicBezTo>
                    <a:pt x="245" y="145"/>
                    <a:pt x="245" y="144"/>
                    <a:pt x="245" y="144"/>
                  </a:cubicBezTo>
                  <a:cubicBezTo>
                    <a:pt x="245" y="143"/>
                    <a:pt x="245" y="142"/>
                    <a:pt x="244" y="142"/>
                  </a:cubicBezTo>
                  <a:cubicBezTo>
                    <a:pt x="214" y="128"/>
                    <a:pt x="214" y="128"/>
                    <a:pt x="214" y="128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4" y="72"/>
                    <a:pt x="214" y="71"/>
                    <a:pt x="213" y="70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0" y="24"/>
                    <a:pt x="170" y="23"/>
                    <a:pt x="170" y="23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2"/>
                    <a:pt x="170" y="21"/>
                    <a:pt x="169" y="2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125" y="0"/>
                    <a:pt x="124" y="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0"/>
                    <a:pt x="81" y="20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1"/>
                    <a:pt x="34" y="72"/>
                    <a:pt x="34" y="7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42"/>
                    <a:pt x="0" y="142"/>
                    <a:pt x="0" y="142"/>
                  </a:cubicBezTo>
                  <a:cubicBezTo>
                    <a:pt x="0" y="142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6"/>
                    <a:pt x="0" y="197"/>
                    <a:pt x="1" y="197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4" y="222"/>
                    <a:pt x="44" y="222"/>
                    <a:pt x="45" y="222"/>
                  </a:cubicBezTo>
                  <a:cubicBezTo>
                    <a:pt x="45" y="222"/>
                    <a:pt x="45" y="222"/>
                    <a:pt x="45" y="222"/>
                  </a:cubicBezTo>
                  <a:cubicBezTo>
                    <a:pt x="45" y="222"/>
                    <a:pt x="45" y="222"/>
                    <a:pt x="45" y="222"/>
                  </a:cubicBezTo>
                  <a:cubicBezTo>
                    <a:pt x="46" y="222"/>
                    <a:pt x="46" y="222"/>
                    <a:pt x="47" y="222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7" y="211"/>
                    <a:pt x="67" y="211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25" y="238"/>
                    <a:pt x="126" y="238"/>
                    <a:pt x="126" y="238"/>
                  </a:cubicBezTo>
                  <a:cubicBezTo>
                    <a:pt x="126" y="238"/>
                    <a:pt x="127" y="238"/>
                    <a:pt x="127" y="238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198" y="222"/>
                    <a:pt x="198" y="222"/>
                    <a:pt x="198" y="222"/>
                  </a:cubicBezTo>
                  <a:cubicBezTo>
                    <a:pt x="199" y="222"/>
                    <a:pt x="199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1" y="222"/>
                    <a:pt x="201" y="222"/>
                    <a:pt x="202" y="222"/>
                  </a:cubicBezTo>
                  <a:cubicBezTo>
                    <a:pt x="244" y="197"/>
                    <a:pt x="244" y="197"/>
                    <a:pt x="244" y="197"/>
                  </a:cubicBezTo>
                  <a:cubicBezTo>
                    <a:pt x="245" y="197"/>
                    <a:pt x="245" y="196"/>
                    <a:pt x="245" y="19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5"/>
                    <a:pt x="245" y="145"/>
                    <a:pt x="245" y="145"/>
                  </a:cubicBezTo>
                  <a:close/>
                  <a:moveTo>
                    <a:pt x="165" y="53"/>
                  </a:moveTo>
                  <a:cubicBezTo>
                    <a:pt x="165" y="54"/>
                    <a:pt x="165" y="54"/>
                    <a:pt x="165" y="55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65" y="28"/>
                    <a:pt x="165" y="28"/>
                    <a:pt x="165" y="28"/>
                  </a:cubicBezTo>
                  <a:lnTo>
                    <a:pt x="165" y="53"/>
                  </a:lnTo>
                  <a:close/>
                  <a:moveTo>
                    <a:pt x="85" y="27"/>
                  </a:moveTo>
                  <a:cubicBezTo>
                    <a:pt x="122" y="48"/>
                    <a:pt x="122" y="48"/>
                    <a:pt x="122" y="48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85" y="72"/>
                    <a:pt x="85" y="72"/>
                    <a:pt x="85" y="72"/>
                  </a:cubicBezTo>
                  <a:lnTo>
                    <a:pt x="85" y="27"/>
                  </a:lnTo>
                  <a:close/>
                  <a:moveTo>
                    <a:pt x="46" y="165"/>
                  </a:moveTo>
                  <a:cubicBezTo>
                    <a:pt x="8" y="144"/>
                    <a:pt x="8" y="144"/>
                    <a:pt x="8" y="14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82" y="144"/>
                    <a:pt x="82" y="144"/>
                    <a:pt x="82" y="144"/>
                  </a:cubicBezTo>
                  <a:lnTo>
                    <a:pt x="46" y="165"/>
                  </a:lnTo>
                  <a:close/>
                  <a:moveTo>
                    <a:pt x="48" y="171"/>
                  </a:moveTo>
                  <a:cubicBezTo>
                    <a:pt x="85" y="150"/>
                    <a:pt x="85" y="150"/>
                    <a:pt x="85" y="150"/>
                  </a:cubicBezTo>
                  <a:cubicBezTo>
                    <a:pt x="85" y="194"/>
                    <a:pt x="85" y="194"/>
                    <a:pt x="85" y="194"/>
                  </a:cubicBezTo>
                  <a:cubicBezTo>
                    <a:pt x="48" y="215"/>
                    <a:pt x="48" y="215"/>
                    <a:pt x="48" y="215"/>
                  </a:cubicBezTo>
                  <a:lnTo>
                    <a:pt x="48" y="171"/>
                  </a:lnTo>
                  <a:close/>
                  <a:moveTo>
                    <a:pt x="126" y="233"/>
                  </a:moveTo>
                  <a:cubicBezTo>
                    <a:pt x="71" y="207"/>
                    <a:pt x="71" y="207"/>
                    <a:pt x="71" y="207"/>
                  </a:cubicBezTo>
                  <a:cubicBezTo>
                    <a:pt x="89" y="197"/>
                    <a:pt x="89" y="197"/>
                    <a:pt x="89" y="197"/>
                  </a:cubicBezTo>
                  <a:cubicBezTo>
                    <a:pt x="90" y="197"/>
                    <a:pt x="90" y="196"/>
                    <a:pt x="90" y="195"/>
                  </a:cubicBezTo>
                  <a:cubicBezTo>
                    <a:pt x="90" y="145"/>
                    <a:pt x="90" y="145"/>
                    <a:pt x="90" y="145"/>
                  </a:cubicBezTo>
                  <a:cubicBezTo>
                    <a:pt x="90" y="145"/>
                    <a:pt x="90" y="145"/>
                    <a:pt x="90" y="145"/>
                  </a:cubicBezTo>
                  <a:cubicBezTo>
                    <a:pt x="90" y="145"/>
                    <a:pt x="90" y="144"/>
                    <a:pt x="90" y="144"/>
                  </a:cubicBezTo>
                  <a:cubicBezTo>
                    <a:pt x="90" y="143"/>
                    <a:pt x="90" y="142"/>
                    <a:pt x="89" y="142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5" y="121"/>
                    <a:pt x="45" y="121"/>
                    <a:pt x="44" y="122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5"/>
                    <a:pt x="80" y="75"/>
                    <a:pt x="81" y="76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4" y="100"/>
                    <a:pt x="124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6" y="100"/>
                    <a:pt x="126" y="100"/>
                    <a:pt x="127" y="100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70" y="75"/>
                    <a:pt x="170" y="75"/>
                    <a:pt x="170" y="74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1" y="122"/>
                    <a:pt x="201" y="122"/>
                    <a:pt x="201" y="122"/>
                  </a:cubicBezTo>
                  <a:cubicBezTo>
                    <a:pt x="200" y="121"/>
                    <a:pt x="200" y="121"/>
                    <a:pt x="199" y="122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55" y="142"/>
                    <a:pt x="155" y="143"/>
                    <a:pt x="155" y="143"/>
                  </a:cubicBezTo>
                  <a:cubicBezTo>
                    <a:pt x="155" y="143"/>
                    <a:pt x="155" y="143"/>
                    <a:pt x="155" y="143"/>
                  </a:cubicBezTo>
                  <a:cubicBezTo>
                    <a:pt x="155" y="143"/>
                    <a:pt x="155" y="143"/>
                    <a:pt x="155" y="143"/>
                  </a:cubicBezTo>
                  <a:cubicBezTo>
                    <a:pt x="155" y="143"/>
                    <a:pt x="155" y="143"/>
                    <a:pt x="155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95"/>
                    <a:pt x="155" y="195"/>
                    <a:pt x="155" y="195"/>
                  </a:cubicBezTo>
                  <a:cubicBezTo>
                    <a:pt x="155" y="196"/>
                    <a:pt x="155" y="197"/>
                    <a:pt x="156" y="197"/>
                  </a:cubicBezTo>
                  <a:cubicBezTo>
                    <a:pt x="176" y="209"/>
                    <a:pt x="176" y="209"/>
                    <a:pt x="176" y="209"/>
                  </a:cubicBezTo>
                  <a:lnTo>
                    <a:pt x="126" y="233"/>
                  </a:lnTo>
                  <a:close/>
                  <a:moveTo>
                    <a:pt x="197" y="215"/>
                  </a:moveTo>
                  <a:cubicBezTo>
                    <a:pt x="184" y="208"/>
                    <a:pt x="184" y="208"/>
                    <a:pt x="184" y="208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4" y="207"/>
                    <a:pt x="183" y="206"/>
                    <a:pt x="182" y="206"/>
                  </a:cubicBezTo>
                  <a:cubicBezTo>
                    <a:pt x="160" y="194"/>
                    <a:pt x="160" y="194"/>
                    <a:pt x="160" y="194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97" y="170"/>
                    <a:pt x="197" y="170"/>
                    <a:pt x="197" y="170"/>
                  </a:cubicBezTo>
                  <a:lnTo>
                    <a:pt x="197" y="215"/>
                  </a:lnTo>
                  <a:close/>
                  <a:moveTo>
                    <a:pt x="201" y="165"/>
                  </a:moveTo>
                  <a:cubicBezTo>
                    <a:pt x="163" y="144"/>
                    <a:pt x="163" y="144"/>
                    <a:pt x="163" y="144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37" y="144"/>
                    <a:pt x="237" y="144"/>
                    <a:pt x="237" y="144"/>
                  </a:cubicBezTo>
                  <a:lnTo>
                    <a:pt x="201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endParaRPr lang="ko-KR" altLang="en-US" sz="1000" spc="-100">
                <a:solidFill>
                  <a:prstClr val="black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</p:grpSp>
      <p:sp>
        <p:nvSpPr>
          <p:cNvPr id="190" name="양쪽 모서리가 둥근 사각형 189">
            <a:extLst>
              <a:ext uri="{FF2B5EF4-FFF2-40B4-BE49-F238E27FC236}">
                <a16:creationId xmlns:a16="http://schemas.microsoft.com/office/drawing/2014/main" id="{CCA724BB-5493-0F42-ABD8-887635C3487B}"/>
              </a:ext>
            </a:extLst>
          </p:cNvPr>
          <p:cNvSpPr/>
          <p:nvPr/>
        </p:nvSpPr>
        <p:spPr>
          <a:xfrm>
            <a:off x="2384207" y="1969711"/>
            <a:ext cx="3932521" cy="339117"/>
          </a:xfrm>
          <a:prstGeom prst="round2SameRect">
            <a:avLst/>
          </a:prstGeom>
          <a:solidFill>
            <a:srgbClr val="55A9C7"/>
          </a:solidFill>
          <a:ln>
            <a:noFill/>
          </a:ln>
          <a:effectLst>
            <a:innerShdw dist="19050" dir="5400000">
              <a:srgbClr val="317C97"/>
            </a:innerShdw>
          </a:effectLst>
        </p:spPr>
        <p:txBody>
          <a:bodyPr wrap="square" lIns="0" tIns="0" rIns="0" bIns="18000" anchor="ctr"/>
          <a:lstStyle/>
          <a:p>
            <a:pPr algn="ctr" latinLnBrk="0"/>
            <a:r>
              <a:rPr kumimoji="0" lang="en-US" altLang="ko-KR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01. </a:t>
            </a:r>
            <a:r>
              <a:rPr kumimoji="0" lang="ko-KR" altLang="en-US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시스템 통합</a:t>
            </a:r>
          </a:p>
        </p:txBody>
      </p:sp>
      <p:sp>
        <p:nvSpPr>
          <p:cNvPr id="192" name="양쪽 모서리가 둥근 사각형 191">
            <a:extLst>
              <a:ext uri="{FF2B5EF4-FFF2-40B4-BE49-F238E27FC236}">
                <a16:creationId xmlns:a16="http://schemas.microsoft.com/office/drawing/2014/main" id="{608ADA1B-F385-2B4B-9FC5-0EF1A2AD64F1}"/>
              </a:ext>
            </a:extLst>
          </p:cNvPr>
          <p:cNvSpPr/>
          <p:nvPr/>
        </p:nvSpPr>
        <p:spPr>
          <a:xfrm>
            <a:off x="6445379" y="1969711"/>
            <a:ext cx="3932521" cy="339117"/>
          </a:xfrm>
          <a:prstGeom prst="round2SameRect">
            <a:avLst/>
          </a:prstGeom>
          <a:solidFill>
            <a:srgbClr val="639CCF"/>
          </a:solidFill>
          <a:ln>
            <a:noFill/>
          </a:ln>
          <a:effectLst>
            <a:innerShdw dist="19050" dir="5400000">
              <a:srgbClr val="1E5B8E"/>
            </a:innerShdw>
          </a:effectLst>
        </p:spPr>
        <p:txBody>
          <a:bodyPr wrap="square" lIns="0" tIns="0" rIns="0" bIns="18000" anchor="ctr"/>
          <a:lstStyle/>
          <a:p>
            <a:pPr algn="ctr">
              <a:buSzPct val="90000"/>
            </a:pPr>
            <a:r>
              <a:rPr lang="en-US" altLang="ko-KR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04</a:t>
            </a:r>
            <a:r>
              <a:rPr lang="en-US" altLang="ko-KR" sz="1100" b="1" spc="-10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.</a:t>
            </a:r>
            <a:r>
              <a:rPr lang="ko-KR" altLang="en-US" sz="1100" b="1" spc="-10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 신기술 </a:t>
            </a:r>
            <a:r>
              <a:rPr lang="en" altLang="ko-KR" sz="1100" b="1" spc="-10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Trend</a:t>
            </a:r>
            <a:r>
              <a:rPr lang="ko-KR" altLang="en-US" sz="1100" b="1" spc="-10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 </a:t>
            </a:r>
            <a:r>
              <a:rPr lang="en" altLang="ko-KR" sz="1100" b="1" spc="-10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ICT </a:t>
            </a:r>
            <a:r>
              <a:rPr lang="ko-KR" altLang="en-US" sz="1100" b="1" spc="-10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융합서비스</a:t>
            </a:r>
            <a:endParaRPr lang="ko-KR" altLang="en-US" sz="1100" b="1" spc="-1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Noto Sans CJK KR Regular" pitchFamily="2" charset="-127"/>
            </a:endParaRPr>
          </a:p>
        </p:txBody>
      </p:sp>
      <p:sp>
        <p:nvSpPr>
          <p:cNvPr id="197" name="양쪽 모서리가 둥근 사각형 196">
            <a:extLst>
              <a:ext uri="{FF2B5EF4-FFF2-40B4-BE49-F238E27FC236}">
                <a16:creationId xmlns:a16="http://schemas.microsoft.com/office/drawing/2014/main" id="{F23821DD-07A8-5249-A493-A45BD3231422}"/>
              </a:ext>
            </a:extLst>
          </p:cNvPr>
          <p:cNvSpPr/>
          <p:nvPr/>
        </p:nvSpPr>
        <p:spPr>
          <a:xfrm>
            <a:off x="2384206" y="3689618"/>
            <a:ext cx="3932521" cy="339117"/>
          </a:xfrm>
          <a:prstGeom prst="round2SameRect">
            <a:avLst/>
          </a:prstGeom>
          <a:solidFill>
            <a:srgbClr val="639CCF"/>
          </a:solidFill>
          <a:ln>
            <a:noFill/>
          </a:ln>
          <a:effectLst>
            <a:innerShdw dist="19050" dir="5400000">
              <a:srgbClr val="1E5B8E"/>
            </a:innerShdw>
          </a:effectLst>
        </p:spPr>
        <p:txBody>
          <a:bodyPr wrap="square" lIns="0" tIns="0" rIns="0" bIns="18000" anchor="ctr"/>
          <a:lstStyle/>
          <a:p>
            <a:pPr algn="ctr">
              <a:buSzPct val="90000"/>
            </a:pPr>
            <a:r>
              <a:rPr lang="en-US" altLang="ko-KR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02.</a:t>
            </a:r>
            <a:r>
              <a:rPr lang="ko-KR" altLang="en-US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 </a:t>
            </a:r>
            <a:r>
              <a:rPr lang="en" altLang="ko-KR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ICT </a:t>
            </a:r>
            <a:r>
              <a:rPr lang="ko-KR" altLang="en-US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아웃소싱</a:t>
            </a:r>
          </a:p>
        </p:txBody>
      </p:sp>
      <p:sp>
        <p:nvSpPr>
          <p:cNvPr id="200" name="양쪽 모서리가 둥근 사각형 199">
            <a:extLst>
              <a:ext uri="{FF2B5EF4-FFF2-40B4-BE49-F238E27FC236}">
                <a16:creationId xmlns:a16="http://schemas.microsoft.com/office/drawing/2014/main" id="{F10D9A09-385B-B646-9C91-B7774ED2391E}"/>
              </a:ext>
            </a:extLst>
          </p:cNvPr>
          <p:cNvSpPr/>
          <p:nvPr/>
        </p:nvSpPr>
        <p:spPr>
          <a:xfrm>
            <a:off x="2368991" y="5054833"/>
            <a:ext cx="3932521" cy="339117"/>
          </a:xfrm>
          <a:prstGeom prst="round2SameRect">
            <a:avLst/>
          </a:prstGeom>
          <a:solidFill>
            <a:srgbClr val="55A9C7"/>
          </a:solidFill>
          <a:ln>
            <a:noFill/>
          </a:ln>
          <a:effectLst>
            <a:innerShdw dist="19050" dir="5400000">
              <a:srgbClr val="317C97"/>
            </a:innerShdw>
          </a:effectLst>
        </p:spPr>
        <p:txBody>
          <a:bodyPr wrap="square" lIns="0" tIns="0" rIns="0" bIns="18000" anchor="ctr"/>
          <a:lstStyle/>
          <a:p>
            <a:pPr algn="ctr">
              <a:buSzPct val="90000"/>
            </a:pPr>
            <a:r>
              <a:rPr lang="en-US" altLang="ko-KR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03.</a:t>
            </a:r>
            <a:r>
              <a:rPr lang="ko-KR" altLang="en-US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 </a:t>
            </a:r>
            <a:r>
              <a:rPr lang="en" altLang="ko-KR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IT </a:t>
            </a:r>
            <a:r>
              <a:rPr lang="ko-KR" altLang="en-US" sz="1100" b="1" spc="-1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Noto Sans CJK KR Regular" pitchFamily="2" charset="-127"/>
              </a:rPr>
              <a:t>컨설팅</a:t>
            </a:r>
          </a:p>
        </p:txBody>
      </p:sp>
      <p:sp>
        <p:nvSpPr>
          <p:cNvPr id="216" name="모서리가 둥근 직사각형 215">
            <a:extLst>
              <a:ext uri="{FF2B5EF4-FFF2-40B4-BE49-F238E27FC236}">
                <a16:creationId xmlns:a16="http://schemas.microsoft.com/office/drawing/2014/main" id="{51C6A455-78B3-824E-85BD-327A32CA744B}"/>
              </a:ext>
            </a:extLst>
          </p:cNvPr>
          <p:cNvSpPr/>
          <p:nvPr/>
        </p:nvSpPr>
        <p:spPr bwMode="auto">
          <a:xfrm rot="10800000" flipV="1">
            <a:off x="2374488" y="5393948"/>
            <a:ext cx="3932520" cy="1555377"/>
          </a:xfrm>
          <a:prstGeom prst="roundRect">
            <a:avLst>
              <a:gd name="adj" fmla="val 0"/>
            </a:avLst>
          </a:prstGeom>
          <a:solidFill>
            <a:srgbClr val="F1F1F3">
              <a:alpha val="50000"/>
            </a:srgbClr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txBody>
          <a:bodyPr vert="horz" wrap="square" lIns="91440" tIns="72000" rIns="36000" bIns="108000" numCol="1" rtlCol="0" anchor="b" anchorCtr="0" compatLnSpc="1">
            <a:prstTxWarp prst="textNoShape">
              <a:avLst/>
            </a:prstTxWarp>
          </a:bodyPr>
          <a:lstStyle/>
          <a:p>
            <a:pPr marL="0" lvl="2" fontAlgn="ctr">
              <a:lnSpc>
                <a:spcPts val="1200"/>
              </a:lnSpc>
              <a:buClr>
                <a:srgbClr val="595959"/>
              </a:buClr>
              <a:buSzPct val="90000"/>
              <a:tabLst>
                <a:tab pos="98425" algn="l"/>
              </a:tabLst>
            </a:pPr>
            <a:endParaRPr lang="ko-KR" altLang="en-US" sz="900" kern="0" spc="-100" dirty="0">
              <a:solidFill>
                <a:srgbClr val="256DB6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309" name="Text Box 86">
            <a:extLst>
              <a:ext uri="{FF2B5EF4-FFF2-40B4-BE49-F238E27FC236}">
                <a16:creationId xmlns:a16="http://schemas.microsoft.com/office/drawing/2014/main" id="{0721A6EF-22BC-4F41-AAC9-4B9B6EB183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97908" y="5974028"/>
            <a:ext cx="3803604" cy="3949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90488" indent="-90488" eaLnBrk="0" hangingPunct="0"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1pPr>
            <a:lvl2pPr marL="742950" indent="-285750" eaLnBrk="0" hangingPunct="0"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2pPr>
            <a:lvl3pPr marL="1143000" indent="-228600" eaLnBrk="0" hangingPunct="0"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3pPr>
            <a:lvl4pPr marL="1600200" indent="-228600" eaLnBrk="0" hangingPunct="0"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4pPr>
            <a:lvl5pPr marL="2057400" indent="-228600" eaLnBrk="0" hangingPunct="0"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9pPr>
          </a:lstStyle>
          <a:p>
            <a:pPr marL="171450" lvl="2" indent="-171450" eaLnBrk="1" fontAlgn="ctr" hangingPunct="1">
              <a:spcAft>
                <a:spcPts val="100"/>
              </a:spcAft>
              <a:buClr>
                <a:schemeClr val="tx1">
                  <a:lumMod val="75000"/>
                </a:schemeClr>
              </a:buClr>
              <a:buSzPct val="90000"/>
              <a:buFont typeface="Wingdings" pitchFamily="2" charset="2"/>
              <a:buChar char="ü"/>
              <a:tabLst>
                <a:tab pos="98425" algn="l"/>
              </a:tabLst>
            </a:pPr>
            <a:r>
              <a:rPr lang="en" altLang="ko-KR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Strategy ∙ Solution Consulting</a:t>
            </a:r>
          </a:p>
          <a:p>
            <a:pPr marL="79375" lvl="2" indent="-79375" eaLnBrk="1" fontAlgn="ctr" hangingPunct="1">
              <a:spcAft>
                <a:spcPts val="100"/>
              </a:spcAft>
              <a:buClr>
                <a:schemeClr val="tx1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  <a:tabLst>
                <a:tab pos="98425" algn="l"/>
              </a:tabLst>
            </a:pPr>
            <a:r>
              <a:rPr lang="ko-KR" altLang="en-US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기업의 전략부터 업무 생산성 증대와 상세기술 수준까지 </a:t>
            </a:r>
            <a:r>
              <a:rPr lang="en-US" altLang="ko-KR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</a:t>
            </a:r>
            <a:r>
              <a:rPr lang="ko-KR" altLang="en-US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컨설팅 전 영역에 대한 서비스를 제공 </a:t>
            </a:r>
          </a:p>
          <a:p>
            <a:pPr marL="79375" lvl="2" indent="-79375" eaLnBrk="1" fontAlgn="ctr" hangingPunct="1">
              <a:spcAft>
                <a:spcPts val="100"/>
              </a:spcAft>
              <a:buClr>
                <a:schemeClr val="tx1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  <a:tabLst>
                <a:tab pos="98425" algn="l"/>
              </a:tabLst>
            </a:pPr>
            <a:r>
              <a:rPr lang="ko-KR" altLang="en-US" sz="80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제조</a:t>
            </a:r>
            <a:r>
              <a:rPr lang="en-US" altLang="ko-KR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/</a:t>
            </a:r>
            <a:r>
              <a:rPr lang="ko-KR" altLang="en-US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서비스</a:t>
            </a:r>
            <a:r>
              <a:rPr lang="en-US" altLang="ko-KR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보안 분야 등 전문적인 컨설팅 서비스를 제공</a:t>
            </a:r>
          </a:p>
        </p:txBody>
      </p:sp>
      <p:sp>
        <p:nvSpPr>
          <p:cNvPr id="310" name="Text Box 86">
            <a:extLst>
              <a:ext uri="{FF2B5EF4-FFF2-40B4-BE49-F238E27FC236}">
                <a16:creationId xmlns:a16="http://schemas.microsoft.com/office/drawing/2014/main" id="{801E0BE6-C99C-8144-9966-4520FC97EFB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97908" y="6453826"/>
            <a:ext cx="3803604" cy="4024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90488" indent="-90488" eaLnBrk="0" hangingPunct="0"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1pPr>
            <a:lvl2pPr marL="742950" indent="-285750" eaLnBrk="0" hangingPunct="0"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2pPr>
            <a:lvl3pPr marL="1143000" indent="-228600" eaLnBrk="0" hangingPunct="0"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3pPr>
            <a:lvl4pPr marL="1600200" indent="-228600" eaLnBrk="0" hangingPunct="0"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4pPr>
            <a:lvl5pPr marL="2057400" indent="-228600" eaLnBrk="0" hangingPunct="0"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산돌고딕 L" pitchFamily="18" charset="-127"/>
                <a:ea typeface="산돌고딕 L" pitchFamily="18" charset="-127"/>
              </a:defRPr>
            </a:lvl9pPr>
          </a:lstStyle>
          <a:p>
            <a:pPr marL="171450" lvl="2" indent="-171450" eaLnBrk="1" fontAlgn="ctr" hangingPunct="1">
              <a:spcAft>
                <a:spcPts val="100"/>
              </a:spcAft>
              <a:buClr>
                <a:schemeClr val="tx1">
                  <a:lumMod val="75000"/>
                </a:schemeClr>
              </a:buClr>
              <a:buSzPct val="90000"/>
              <a:buFont typeface="Wingdings" pitchFamily="2" charset="2"/>
              <a:buChar char="ü"/>
              <a:tabLst>
                <a:tab pos="98425" algn="l"/>
              </a:tabLst>
            </a:pPr>
            <a:r>
              <a:rPr lang="en-US" altLang="ko-KR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Security Consulting</a:t>
            </a:r>
          </a:p>
          <a:p>
            <a:pPr marL="79375" lvl="2" indent="-79375" eaLnBrk="1" fontAlgn="ctr" hangingPunct="1">
              <a:spcAft>
                <a:spcPts val="100"/>
              </a:spcAft>
              <a:buClr>
                <a:schemeClr val="tx1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  <a:tabLst>
                <a:tab pos="98425" algn="l"/>
              </a:tabLst>
            </a:pPr>
            <a:r>
              <a:rPr lang="ko-KR" altLang="en-US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체계적인 보안 현황 진단을 통해 위험 분석 및 대책을 수립</a:t>
            </a:r>
          </a:p>
          <a:p>
            <a:pPr marL="79375" lvl="2" indent="-79375" eaLnBrk="1" fontAlgn="ctr" hangingPunct="1">
              <a:spcAft>
                <a:spcPts val="100"/>
              </a:spcAft>
              <a:buClr>
                <a:schemeClr val="tx1">
                  <a:lumMod val="75000"/>
                </a:schemeClr>
              </a:buClr>
              <a:buSzPct val="90000"/>
              <a:buFont typeface="Arial" panose="020B0604020202020204" pitchFamily="34" charset="0"/>
              <a:buChar char="•"/>
              <a:tabLst>
                <a:tab pos="98425" algn="l"/>
              </a:tabLst>
            </a:pPr>
            <a:r>
              <a:rPr lang="ko-KR" altLang="en-US" sz="8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최적의 정보보호 관리체계 수립 및 솔루션 구축을 위한 방안을 제시</a:t>
            </a:r>
          </a:p>
        </p:txBody>
      </p:sp>
      <p:sp>
        <p:nvSpPr>
          <p:cNvPr id="311" name="직사각형 310">
            <a:extLst>
              <a:ext uri="{FF2B5EF4-FFF2-40B4-BE49-F238E27FC236}">
                <a16:creationId xmlns:a16="http://schemas.microsoft.com/office/drawing/2014/main" id="{E7256E3A-046A-7940-B2F9-7DD1111D7428}"/>
              </a:ext>
            </a:extLst>
          </p:cNvPr>
          <p:cNvSpPr/>
          <p:nvPr/>
        </p:nvSpPr>
        <p:spPr>
          <a:xfrm>
            <a:off x="3678444" y="4514220"/>
            <a:ext cx="1572379" cy="37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2" indent="-136525" fontAlgn="ctr"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데이터센터 구축 및 이전</a:t>
            </a:r>
          </a:p>
          <a:p>
            <a:pPr marL="136525" lvl="2" indent="-136525" fontAlgn="ctr"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en" altLang="ko-KR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ITO</a:t>
            </a: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전략 </a:t>
            </a:r>
            <a:r>
              <a:rPr lang="en-US" altLang="ko-KR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/ </a:t>
            </a: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진단</a:t>
            </a:r>
            <a:r>
              <a:rPr lang="en" altLang="ko-KR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Service </a:t>
            </a: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등</a:t>
            </a:r>
          </a:p>
        </p:txBody>
      </p:sp>
      <p:cxnSp>
        <p:nvCxnSpPr>
          <p:cNvPr id="324" name="직선 연결선[R] 323">
            <a:extLst>
              <a:ext uri="{FF2B5EF4-FFF2-40B4-BE49-F238E27FC236}">
                <a16:creationId xmlns:a16="http://schemas.microsoft.com/office/drawing/2014/main" id="{3FC8B052-DCCF-1241-A933-E6E2B175E270}"/>
              </a:ext>
            </a:extLst>
          </p:cNvPr>
          <p:cNvCxnSpPr>
            <a:cxnSpLocks/>
          </p:cNvCxnSpPr>
          <p:nvPr/>
        </p:nvCxnSpPr>
        <p:spPr>
          <a:xfrm>
            <a:off x="347298" y="4497266"/>
            <a:ext cx="1494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73C60F4-80E5-F142-BEC0-403DDD46FD3F}"/>
              </a:ext>
            </a:extLst>
          </p:cNvPr>
          <p:cNvSpPr/>
          <p:nvPr/>
        </p:nvSpPr>
        <p:spPr>
          <a:xfrm>
            <a:off x="6508449" y="2366975"/>
            <a:ext cx="3803752" cy="42968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fontAlgn="ctr">
              <a:lnSpc>
                <a:spcPts val="1200"/>
              </a:lnSpc>
              <a:buClr>
                <a:srgbClr val="595959"/>
              </a:buClr>
              <a:buSzPct val="90000"/>
              <a:tabLst>
                <a:tab pos="98425" algn="l"/>
              </a:tabLst>
            </a:pPr>
            <a:r>
              <a:rPr lang="ko-KR" altLang="en-US" sz="900" kern="0" spc="-10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변화하는 </a:t>
            </a:r>
            <a:r>
              <a:rPr lang="en" altLang="ko-KR" sz="900" kern="0" spc="-10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 </a:t>
            </a:r>
            <a:r>
              <a:rPr lang="ko-KR" altLang="en-US" sz="900" kern="0" spc="-10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트랜드를 반영한 신기술 융합 기반의 종합 </a:t>
            </a:r>
            <a:r>
              <a:rPr lang="en" altLang="ko-KR" sz="900" kern="0" spc="-10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 </a:t>
            </a:r>
            <a:r>
              <a:rPr lang="ko-KR" altLang="en-US" sz="900" kern="0" spc="-10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서비스 제공</a:t>
            </a:r>
            <a:endParaRPr lang="ko-KR" altLang="en-US" sz="900" kern="0" spc="-100" dirty="0">
              <a:solidFill>
                <a:srgbClr val="256DB6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2E2877C-767B-324E-9869-B1EAD9259E15}"/>
              </a:ext>
            </a:extLst>
          </p:cNvPr>
          <p:cNvSpPr/>
          <p:nvPr/>
        </p:nvSpPr>
        <p:spPr>
          <a:xfrm>
            <a:off x="5164095" y="4517825"/>
            <a:ext cx="11374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2" indent="-136525" fontAlgn="ctr"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인프라 운영 서비스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B130CF1-92A2-5B42-894B-B8AAC584EA4B}"/>
              </a:ext>
            </a:extLst>
          </p:cNvPr>
          <p:cNvSpPr/>
          <p:nvPr/>
        </p:nvSpPr>
        <p:spPr>
          <a:xfrm>
            <a:off x="2393550" y="2865316"/>
            <a:ext cx="2016224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2" indent="-136525" fontAlgn="ctr"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제조</a:t>
            </a:r>
            <a:r>
              <a:rPr lang="en-US" altLang="ko-KR" sz="800" kern="0" spc="-10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/</a:t>
            </a:r>
            <a:r>
              <a:rPr lang="ko-KR" altLang="en-US" sz="800" kern="0" spc="-10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서비스 </a:t>
            </a: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솔루션 제공</a:t>
            </a:r>
          </a:p>
          <a:p>
            <a:pPr marL="136525" lvl="2" indent="-136525" fontAlgn="ctr"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en-US" altLang="ko-KR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S/W, H/W &amp; N/W  Integration </a:t>
            </a:r>
          </a:p>
          <a:p>
            <a:pPr marL="136525" lvl="2" indent="-136525" fontAlgn="ctr"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en-US" altLang="ko-KR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ERP, DW, CRM </a:t>
            </a: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등 특화 서비스 구축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C2E1D34-9090-EE45-BEBA-B3D679001BF8}"/>
              </a:ext>
            </a:extLst>
          </p:cNvPr>
          <p:cNvSpPr/>
          <p:nvPr/>
        </p:nvSpPr>
        <p:spPr>
          <a:xfrm>
            <a:off x="4173022" y="2869482"/>
            <a:ext cx="2016224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2" indent="-136525" fontAlgn="ctr"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그룹웨어</a:t>
            </a:r>
            <a:r>
              <a:rPr lang="en-US" altLang="ko-KR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/EDMS/KMS </a:t>
            </a: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포털 서비스 구축</a:t>
            </a:r>
          </a:p>
          <a:p>
            <a:pPr marL="136525" lvl="2" indent="-136525" fontAlgn="ctr">
              <a:spcAft>
                <a:spcPts val="200"/>
              </a:spcAft>
              <a:buClr>
                <a:srgbClr val="595959"/>
              </a:buClr>
              <a:buSzPct val="90000"/>
              <a:buFont typeface="Wingdings" pitchFamily="2" charset="2"/>
              <a:buChar char="ü"/>
              <a:tabLst>
                <a:tab pos="39688" algn="l"/>
              </a:tabLst>
            </a:pP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시스템</a:t>
            </a:r>
            <a:r>
              <a:rPr lang="en-US" altLang="ko-KR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/</a:t>
            </a:r>
            <a:r>
              <a:rPr lang="ko-KR" altLang="en-US" sz="800" kern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어플리케이션 개발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385CB04B-82C3-C74F-A2EF-2707A94CF05F}"/>
              </a:ext>
            </a:extLst>
          </p:cNvPr>
          <p:cNvSpPr/>
          <p:nvPr/>
        </p:nvSpPr>
        <p:spPr>
          <a:xfrm>
            <a:off x="2448590" y="5464763"/>
            <a:ext cx="3803752" cy="42968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fontAlgn="ctr">
              <a:lnSpc>
                <a:spcPts val="1200"/>
              </a:lnSpc>
              <a:buClr>
                <a:srgbClr val="595959"/>
              </a:buClr>
              <a:buSzPct val="90000"/>
              <a:tabLst>
                <a:tab pos="98425" algn="l"/>
              </a:tabLst>
            </a:pPr>
            <a:r>
              <a:rPr lang="ko-KR" altLang="en-US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다양한 산업 분야의 전문 </a:t>
            </a:r>
            <a:r>
              <a:rPr lang="en" altLang="ko-KR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ICT </a:t>
            </a:r>
            <a:r>
              <a:rPr lang="ko-KR" altLang="en-US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지식을 바탕으로 고객의 </a:t>
            </a:r>
            <a:r>
              <a:rPr lang="en" altLang="ko-KR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IT </a:t>
            </a:r>
            <a:r>
              <a:rPr lang="ko-KR" altLang="en-US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수준을 진단하고</a:t>
            </a:r>
          </a:p>
          <a:p>
            <a:pPr marL="0" lvl="2" algn="ctr" fontAlgn="ctr">
              <a:lnSpc>
                <a:spcPts val="1200"/>
              </a:lnSpc>
              <a:buClr>
                <a:srgbClr val="595959"/>
              </a:buClr>
              <a:buSzPct val="90000"/>
              <a:tabLst>
                <a:tab pos="98425" algn="l"/>
              </a:tabLst>
            </a:pPr>
            <a:r>
              <a:rPr lang="ko-KR" altLang="en-US" sz="900" kern="0" spc="-100" dirty="0">
                <a:solidFill>
                  <a:srgbClr val="256DB6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효과적으로 문제를 해결할 수 있도록 방안을 제시하는 서비스 제공</a:t>
            </a:r>
          </a:p>
        </p:txBody>
      </p:sp>
    </p:spTree>
    <p:extLst>
      <p:ext uri="{BB962C8B-B14F-4D97-AF65-F5344CB8AC3E}">
        <p14:creationId xmlns:p14="http://schemas.microsoft.com/office/powerpoint/2010/main" val="96204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83219F1-5F8B-B54B-BB10-A690D80B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707-013C-4A44-AF86-4B0C6F112D9A}" type="slidenum">
              <a:rPr lang="x-none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pPr/>
              <a:t>7</a:t>
            </a:fld>
            <a:endParaRPr lang="x-none" altLang="en-US" spc="-10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3.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제안사의 특징 및 장점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ko-KR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3-2-1. </a:t>
            </a:r>
            <a:r>
              <a:rPr lang="ko-KR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망분리 및 망연계 구축 </a:t>
            </a:r>
            <a:r>
              <a:rPr lang="ko-KR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사업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실적</a:t>
            </a:r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83AB10E6-013C-884E-A76A-78A2A7341E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4" y="1043533"/>
            <a:ext cx="10260000" cy="297517"/>
          </a:xfrm>
        </p:spPr>
        <p:txBody>
          <a:bodyPr/>
          <a:lstStyle/>
          <a:p>
            <a:r>
              <a:rPr lang="en-US" altLang="ko-KR" spc="-100" smtClean="0"/>
              <a:t>2015</a:t>
            </a:r>
            <a:r>
              <a:rPr lang="ko-KR" altLang="en-US" spc="-100" smtClean="0"/>
              <a:t>년 </a:t>
            </a:r>
            <a:r>
              <a:rPr lang="en-US" altLang="ko-KR" spc="-100" smtClean="0"/>
              <a:t>LIG</a:t>
            </a:r>
            <a:r>
              <a:rPr lang="ko-KR" altLang="en-US" spc="-100" smtClean="0"/>
              <a:t>넥스원 논리적 망분리를 시작으로 </a:t>
            </a:r>
            <a:r>
              <a:rPr lang="en-US" altLang="ko-KR" spc="-100" smtClean="0"/>
              <a:t>10</a:t>
            </a:r>
            <a:r>
              <a:rPr lang="ko-KR" altLang="en-US" spc="-100" smtClean="0"/>
              <a:t>년 간 </a:t>
            </a:r>
            <a:r>
              <a:rPr lang="en-US" altLang="ko-KR" spc="-100" smtClean="0"/>
              <a:t>4 </a:t>
            </a:r>
            <a:r>
              <a:rPr lang="ko-KR" altLang="en-US" spc="-100" smtClean="0"/>
              <a:t>건의 망분리 및 망연계 구축 사업을 수행하였습니다 </a:t>
            </a:r>
            <a:endParaRPr lang="ko-KR" altLang="en-US" spc="-100"/>
          </a:p>
        </p:txBody>
      </p:sp>
      <p:graphicFrame>
        <p:nvGraphicFramePr>
          <p:cNvPr id="10" name="Group 334">
            <a:extLst>
              <a:ext uri="{FF2B5EF4-FFF2-40B4-BE49-F238E27FC236}">
                <a16:creationId xmlns:a16="http://schemas.microsoft.com/office/drawing/2014/main" id="{A5B583D5-663C-4A0E-AEDE-14776C4D5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4807"/>
              </p:ext>
            </p:extLst>
          </p:nvPr>
        </p:nvGraphicFramePr>
        <p:xfrm>
          <a:off x="313105" y="1867809"/>
          <a:ext cx="10051621" cy="508038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3043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352">
                  <a:extLst>
                    <a:ext uri="{9D8B030D-6E8A-4147-A177-3AD203B41FA5}">
                      <a16:colId xmlns:a16="http://schemas.microsoft.com/office/drawing/2014/main" val="2708628560"/>
                    </a:ext>
                  </a:extLst>
                </a:gridCol>
                <a:gridCol w="144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4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52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사업명</a:t>
                      </a:r>
                      <a:endParaRPr lang="ko-KR" altLang="en-US" sz="1100" kern="1200" spc="-5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사업개요</a:t>
                      </a:r>
                      <a:endParaRPr lang="ko-KR" altLang="en-US" sz="1100" kern="1200" spc="-5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사업기간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계약금액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발주처</a:t>
                      </a:r>
                      <a:endParaRPr lang="ko-KR" altLang="en-US" sz="1100" kern="1200" spc="-5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CDS 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스트리밍 망연계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시스템 구축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24.09.01 – </a:t>
                      </a: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24.12.31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3.0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망연계 시스템 업그레이드</a:t>
                      </a:r>
                      <a:endParaRPr lang="ko-KR" altLang="en-US" sz="1100" b="0" i="0" u="none" strike="noStrike" kern="1200" smtClean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시스템 구축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22.07.01 </a:t>
                      </a: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~ </a:t>
                      </a: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22.10.31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5.0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284969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물리적 망분리 구축</a:t>
                      </a:r>
                      <a:endParaRPr lang="ko-KR" altLang="en-US" sz="1100" b="0" i="0" u="none" strike="noStrike" kern="1200" smtClean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시스템 구축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17.11.01 </a:t>
                      </a: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~ </a:t>
                      </a: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18.02.28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25.0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37053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논리적 망분리 구축</a:t>
                      </a:r>
                      <a:endParaRPr lang="ko-KR" altLang="en-US" sz="1100" b="0" i="0" u="none" strike="noStrike" kern="1200" smtClean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시스템 구축</a:t>
                      </a:r>
                      <a:endParaRPr kumimoji="0" lang="ko-KR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15.09.01 </a:t>
                      </a: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~ </a:t>
                      </a: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15.12.31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10.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096435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kern="1200" smtClean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100" b="0" i="0" u="none" strike="noStrike" kern="1200" smtClean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100" b="0" i="0" u="none" strike="noStrike" kern="1200" smtClean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100" b="0" i="0" u="none" strike="noStrike" kern="1200" smtClean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31728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100" b="0" i="0" u="none" strike="noStrike" kern="1200" smtClean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68311838-8CA3-244D-AC51-43C02AB5D471}"/>
              </a:ext>
            </a:extLst>
          </p:cNvPr>
          <p:cNvGrpSpPr/>
          <p:nvPr/>
        </p:nvGrpSpPr>
        <p:grpSpPr>
          <a:xfrm>
            <a:off x="313106" y="1615809"/>
            <a:ext cx="10064795" cy="252000"/>
            <a:chOff x="2960419" y="933062"/>
            <a:chExt cx="6663970" cy="252000"/>
          </a:xfrm>
        </p:grpSpPr>
        <p:sp>
          <p:nvSpPr>
            <p:cNvPr id="13" name="자유형 12">
              <a:extLst>
                <a:ext uri="{FF2B5EF4-FFF2-40B4-BE49-F238E27FC236}">
                  <a16:creationId xmlns:a16="http://schemas.microsoft.com/office/drawing/2014/main" id="{C2688B63-BC8F-F34F-8EC6-29AEFA6037D3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b="1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4" name="자유형 13">
              <a:extLst>
                <a:ext uri="{FF2B5EF4-FFF2-40B4-BE49-F238E27FC236}">
                  <a16:creationId xmlns:a16="http://schemas.microsoft.com/office/drawing/2014/main" id="{420B4571-2FD7-1642-9C59-75F325374511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indent="266700"/>
              <a:r>
                <a:rPr kumimoji="1" lang="ko-KR" altLang="en-US" sz="1050" b="1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최근 </a:t>
              </a:r>
              <a:r>
                <a:rPr kumimoji="1" lang="ko-KR" altLang="en-US" sz="1050" b="1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사업의 수행 실적</a:t>
              </a:r>
              <a:endParaRPr kumimoji="1" lang="en-US" altLang="ko-KR" sz="105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F64BCEF-B922-6941-B230-27B194D115D7}"/>
              </a:ext>
            </a:extLst>
          </p:cNvPr>
          <p:cNvGrpSpPr/>
          <p:nvPr/>
        </p:nvGrpSpPr>
        <p:grpSpPr>
          <a:xfrm>
            <a:off x="371217" y="1565843"/>
            <a:ext cx="216000" cy="216000"/>
            <a:chOff x="371217" y="1461647"/>
            <a:chExt cx="216000" cy="216000"/>
          </a:xfrm>
        </p:grpSpPr>
        <p:sp>
          <p:nvSpPr>
            <p:cNvPr id="25" name="타원형 설명선[O] 24">
              <a:extLst>
                <a:ext uri="{FF2B5EF4-FFF2-40B4-BE49-F238E27FC236}">
                  <a16:creationId xmlns:a16="http://schemas.microsoft.com/office/drawing/2014/main" id="{4F2AF47E-21D0-D041-9B96-81D402E8133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886997DF-6644-0B48-AE5C-626382A31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sp>
        <p:nvSpPr>
          <p:cNvPr id="11" name="Text Box 103">
            <a:extLst>
              <a:ext uri="{FF2B5EF4-FFF2-40B4-BE49-F238E27FC236}">
                <a16:creationId xmlns:a16="http://schemas.microsoft.com/office/drawing/2014/main" id="{BAEB91DA-4F32-4C88-8F97-8DCDA404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023" y="1680900"/>
            <a:ext cx="823944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spcAft>
                <a:spcPts val="300"/>
              </a:spcAft>
              <a:defRPr sz="800" spc="-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20603020101020101" pitchFamily="18" charset="-127"/>
                <a:ea typeface="Noto Sans CJK KR Regular" panose="02020603020101020101" pitchFamily="18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en-US" altLang="ko-KR" spc="-100" dirty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</a:t>
            </a:r>
            <a:r>
              <a:rPr lang="ko-KR" altLang="en-US" spc="-100" dirty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단위 </a:t>
            </a:r>
            <a:r>
              <a:rPr lang="en-US" altLang="ko-KR" spc="-10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: </a:t>
            </a:r>
            <a:r>
              <a:rPr lang="ko-KR" altLang="en-US" spc="-100" smtClean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원</a:t>
            </a:r>
            <a:r>
              <a:rPr lang="en-US" altLang="ko-KR" spc="-10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</a:t>
            </a:r>
            <a:r>
              <a:rPr lang="ko-KR" altLang="en-US" spc="-100" smtClean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부가세별도</a:t>
            </a:r>
            <a:r>
              <a:rPr lang="en-US" altLang="ko-KR" spc="-100" smtClean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</a:t>
            </a:r>
            <a:endParaRPr lang="en-US" altLang="ko-KR" spc="-100" dirty="0">
              <a:ln>
                <a:noFill/>
              </a:ln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83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83219F1-5F8B-B54B-BB10-A690D80B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707-013C-4A44-AF86-4B0C6F112D9A}" type="slidenum">
              <a:rPr lang="x-none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pPr/>
              <a:t>8</a:t>
            </a:fld>
            <a:endParaRPr lang="x-none" altLang="en-US" spc="-10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3.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제안사의 특징 및 장점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ko-KR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3-2-2. </a:t>
            </a:r>
            <a:r>
              <a:rPr lang="ko-KR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최근 사업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실적</a:t>
            </a:r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83AB10E6-013C-884E-A76A-78A2A7341E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4" y="1043533"/>
            <a:ext cx="10260000" cy="297517"/>
          </a:xfrm>
        </p:spPr>
        <p:txBody>
          <a:bodyPr/>
          <a:lstStyle/>
          <a:p>
            <a:r>
              <a:rPr lang="ko-KR" altLang="en-US" spc="-100"/>
              <a:t>고객사의 </a:t>
            </a:r>
            <a:r>
              <a:rPr lang="en-US" altLang="ko-KR" spc="-100"/>
              <a:t>IT </a:t>
            </a:r>
            <a:r>
              <a:rPr lang="ko-KR" altLang="en-US" spc="-100"/>
              <a:t>동반</a:t>
            </a:r>
            <a:r>
              <a:rPr lang="en-US" altLang="ko-KR" spc="-100"/>
              <a:t>/</a:t>
            </a:r>
            <a:r>
              <a:rPr lang="ko-KR" altLang="en-US" spc="-100" smtClean="0"/>
              <a:t>전문협력사로서 </a:t>
            </a:r>
            <a:r>
              <a:rPr lang="en-US" altLang="ko-KR" spc="-100" smtClean="0"/>
              <a:t>IT </a:t>
            </a:r>
            <a:r>
              <a:rPr lang="ko-KR" altLang="en-US" spc="-100"/>
              <a:t>사업과 많은 경험과 노하우를 보유하고 있습니다</a:t>
            </a:r>
            <a:r>
              <a:rPr lang="en-US" altLang="ko-KR" spc="-100"/>
              <a:t>. </a:t>
            </a:r>
            <a:r>
              <a:rPr lang="ko-KR" altLang="en-US" spc="-100"/>
              <a:t>이를 기반으로 고객사 </a:t>
            </a:r>
            <a:r>
              <a:rPr lang="en-US" altLang="ko-KR" spc="-100"/>
              <a:t>IT</a:t>
            </a:r>
            <a:r>
              <a:rPr lang="ko-KR" altLang="en-US" spc="-100"/>
              <a:t>사업을 성공적으로 수행토록 하겠습니다</a:t>
            </a:r>
          </a:p>
        </p:txBody>
      </p:sp>
      <p:graphicFrame>
        <p:nvGraphicFramePr>
          <p:cNvPr id="10" name="Group 334">
            <a:extLst>
              <a:ext uri="{FF2B5EF4-FFF2-40B4-BE49-F238E27FC236}">
                <a16:creationId xmlns:a16="http://schemas.microsoft.com/office/drawing/2014/main" id="{A5B583D5-663C-4A0E-AEDE-14776C4D5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07389"/>
              </p:ext>
            </p:extLst>
          </p:nvPr>
        </p:nvGraphicFramePr>
        <p:xfrm>
          <a:off x="313105" y="1867809"/>
          <a:ext cx="10051621" cy="508038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3043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352">
                  <a:extLst>
                    <a:ext uri="{9D8B030D-6E8A-4147-A177-3AD203B41FA5}">
                      <a16:colId xmlns:a16="http://schemas.microsoft.com/office/drawing/2014/main" val="2708628560"/>
                    </a:ext>
                  </a:extLst>
                </a:gridCol>
                <a:gridCol w="144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4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52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사업명</a:t>
                      </a:r>
                      <a:endParaRPr lang="ko-KR" altLang="en-US" sz="1100" kern="1200" spc="-5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사업개요</a:t>
                      </a:r>
                      <a:endParaRPr lang="ko-KR" altLang="en-US" sz="1100" kern="1200" spc="-5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사업기간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계약금액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발주처</a:t>
                      </a:r>
                      <a:endParaRPr lang="ko-KR" altLang="en-US" sz="1100" kern="1200" spc="-5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세종연구소 </a:t>
                      </a:r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IT Infra 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환경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/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구축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네트워크 공사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24.09.01 – 25.01.31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12.0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협력개발 시스템 구축</a:t>
                      </a: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/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구축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시스템 개발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24.09.01 ~ 24.11.30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6.0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284969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사업관리 시스템 구축</a:t>
                      </a: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사업관리 시스템 업그레이드 개발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24.03.01 ~ 25.02.28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7.2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37053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서울사무소</a:t>
                      </a:r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(35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층</a:t>
                      </a:r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)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IT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Infra 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환경 구축</a:t>
                      </a: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/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구축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네트워크 공사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24.03.01 ~ 24.05.31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1.5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096435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IT Infra 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통합서버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/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구축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네트워크 공사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24.01.01 ~ 24.12.31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56.7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무선 환경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구미 기존 </a:t>
                      </a: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PDA 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무선 구간 업그레이드 및 추가 구축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23.09.01 – 21.10.30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1.5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DLP 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신규 구축</a:t>
                      </a: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보안기능확인서를 취득한 솔루션으로 교체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23.04.01 ~ 23.11.30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11.5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NAC 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업그레이드 구축</a:t>
                      </a: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CC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인증 만료에 따른 이슈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해결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23.02.01 ~ 23.05.31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5.0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SLM 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업그레이드 구축</a:t>
                      </a: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라이선스 및 성능 이슈 해결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22.12.01 ~ 23.05.31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9.4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판교연구소 인프라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/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구축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네트워크 공사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22.12.01 ~ 23.01.31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13.4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31728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인프라 최신화 구축</a:t>
                      </a: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/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구축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네트워크 공사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22.12.01 ~ 22.12.31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8.5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대외서비스 시스템 업그레이드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전자세금계산서 및 전자계약시스템 업그레이드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22.03.02 ~ 21.07.31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4.5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68311838-8CA3-244D-AC51-43C02AB5D471}"/>
              </a:ext>
            </a:extLst>
          </p:cNvPr>
          <p:cNvGrpSpPr/>
          <p:nvPr/>
        </p:nvGrpSpPr>
        <p:grpSpPr>
          <a:xfrm>
            <a:off x="313106" y="1615809"/>
            <a:ext cx="10064795" cy="252000"/>
            <a:chOff x="2960419" y="933062"/>
            <a:chExt cx="6663970" cy="252000"/>
          </a:xfrm>
        </p:grpSpPr>
        <p:sp>
          <p:nvSpPr>
            <p:cNvPr id="13" name="자유형 12">
              <a:extLst>
                <a:ext uri="{FF2B5EF4-FFF2-40B4-BE49-F238E27FC236}">
                  <a16:creationId xmlns:a16="http://schemas.microsoft.com/office/drawing/2014/main" id="{C2688B63-BC8F-F34F-8EC6-29AEFA6037D3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b="1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4" name="자유형 13">
              <a:extLst>
                <a:ext uri="{FF2B5EF4-FFF2-40B4-BE49-F238E27FC236}">
                  <a16:creationId xmlns:a16="http://schemas.microsoft.com/office/drawing/2014/main" id="{420B4571-2FD7-1642-9C59-75F325374511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indent="266700"/>
              <a:r>
                <a:rPr kumimoji="1" lang="ko-KR" altLang="en-US" sz="1050" b="1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최근 </a:t>
              </a:r>
              <a:r>
                <a:rPr kumimoji="1" lang="ko-KR" altLang="en-US" sz="1050" b="1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사업의 수행 실적</a:t>
              </a:r>
              <a:endParaRPr kumimoji="1" lang="en-US" altLang="ko-KR" sz="105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F64BCEF-B922-6941-B230-27B194D115D7}"/>
              </a:ext>
            </a:extLst>
          </p:cNvPr>
          <p:cNvGrpSpPr/>
          <p:nvPr/>
        </p:nvGrpSpPr>
        <p:grpSpPr>
          <a:xfrm>
            <a:off x="371217" y="1565843"/>
            <a:ext cx="216000" cy="216000"/>
            <a:chOff x="371217" y="1461647"/>
            <a:chExt cx="216000" cy="216000"/>
          </a:xfrm>
        </p:grpSpPr>
        <p:sp>
          <p:nvSpPr>
            <p:cNvPr id="25" name="타원형 설명선[O] 24">
              <a:extLst>
                <a:ext uri="{FF2B5EF4-FFF2-40B4-BE49-F238E27FC236}">
                  <a16:creationId xmlns:a16="http://schemas.microsoft.com/office/drawing/2014/main" id="{4F2AF47E-21D0-D041-9B96-81D402E8133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886997DF-6644-0B48-AE5C-626382A31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sp>
        <p:nvSpPr>
          <p:cNvPr id="11" name="Text Box 103">
            <a:extLst>
              <a:ext uri="{FF2B5EF4-FFF2-40B4-BE49-F238E27FC236}">
                <a16:creationId xmlns:a16="http://schemas.microsoft.com/office/drawing/2014/main" id="{BAEB91DA-4F32-4C88-8F97-8DCDA404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023" y="1680900"/>
            <a:ext cx="823944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spcAft>
                <a:spcPts val="300"/>
              </a:spcAft>
              <a:defRPr sz="800" spc="-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20603020101020101" pitchFamily="18" charset="-127"/>
                <a:ea typeface="Noto Sans CJK KR Regular" panose="02020603020101020101" pitchFamily="18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en-US" altLang="ko-KR" spc="-100" dirty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</a:t>
            </a:r>
            <a:r>
              <a:rPr lang="ko-KR" altLang="en-US" spc="-100" dirty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단위 </a:t>
            </a:r>
            <a:r>
              <a:rPr lang="en-US" altLang="ko-KR" spc="-10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: </a:t>
            </a:r>
            <a:r>
              <a:rPr lang="ko-KR" altLang="en-US" spc="-100" smtClean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원</a:t>
            </a:r>
            <a:r>
              <a:rPr lang="en-US" altLang="ko-KR" spc="-10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</a:t>
            </a:r>
            <a:r>
              <a:rPr lang="ko-KR" altLang="en-US" spc="-100" smtClean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부가세별도</a:t>
            </a:r>
            <a:r>
              <a:rPr lang="en-US" altLang="ko-KR" spc="-100" smtClean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</a:t>
            </a:r>
            <a:endParaRPr lang="en-US" altLang="ko-KR" spc="-100" dirty="0">
              <a:ln>
                <a:noFill/>
              </a:ln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600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83219F1-5F8B-B54B-BB10-A690D80B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707-013C-4A44-AF86-4B0C6F112D9A}" type="slidenum">
              <a:rPr lang="x-none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pPr/>
              <a:t>9</a:t>
            </a:fld>
            <a:endParaRPr lang="x-none" altLang="en-US" spc="-100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3.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제안사의 특징 및 장점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ko-KR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3-2-2. </a:t>
            </a:r>
            <a:r>
              <a:rPr lang="ko-KR" altLang="en-US" spc="-1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최근 사업 </a:t>
            </a:r>
            <a:r>
              <a:rPr lang="ko-KR" altLang="en-US" spc="-100" dirty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실적</a:t>
            </a:r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83AB10E6-013C-884E-A76A-78A2A7341E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904" y="1043533"/>
            <a:ext cx="10260000" cy="297517"/>
          </a:xfrm>
        </p:spPr>
        <p:txBody>
          <a:bodyPr/>
          <a:lstStyle/>
          <a:p>
            <a:r>
              <a:rPr lang="ko-KR" altLang="en-US" spc="-100"/>
              <a:t>고객사의 </a:t>
            </a:r>
            <a:r>
              <a:rPr lang="en-US" altLang="ko-KR" spc="-100"/>
              <a:t>IT </a:t>
            </a:r>
            <a:r>
              <a:rPr lang="ko-KR" altLang="en-US" spc="-100"/>
              <a:t>동반</a:t>
            </a:r>
            <a:r>
              <a:rPr lang="en-US" altLang="ko-KR" spc="-100"/>
              <a:t>/</a:t>
            </a:r>
            <a:r>
              <a:rPr lang="ko-KR" altLang="en-US" spc="-100" smtClean="0"/>
              <a:t>전문협력사로서 </a:t>
            </a:r>
            <a:r>
              <a:rPr lang="en-US" altLang="ko-KR" spc="-100" smtClean="0"/>
              <a:t>IT </a:t>
            </a:r>
            <a:r>
              <a:rPr lang="ko-KR" altLang="en-US" spc="-100"/>
              <a:t>사업과 많은 경험과 노하우를 보유하고 있습니다</a:t>
            </a:r>
            <a:r>
              <a:rPr lang="en-US" altLang="ko-KR" spc="-100"/>
              <a:t>. </a:t>
            </a:r>
            <a:r>
              <a:rPr lang="ko-KR" altLang="en-US" spc="-100"/>
              <a:t>이를 기반으로 고객사 </a:t>
            </a:r>
            <a:r>
              <a:rPr lang="en-US" altLang="ko-KR" spc="-100"/>
              <a:t>IT</a:t>
            </a:r>
            <a:r>
              <a:rPr lang="ko-KR" altLang="en-US" spc="-100"/>
              <a:t>사업을 성공적으로 수행토록 하겠습니다</a:t>
            </a:r>
          </a:p>
        </p:txBody>
      </p:sp>
      <p:graphicFrame>
        <p:nvGraphicFramePr>
          <p:cNvPr id="10" name="Group 334">
            <a:extLst>
              <a:ext uri="{FF2B5EF4-FFF2-40B4-BE49-F238E27FC236}">
                <a16:creationId xmlns:a16="http://schemas.microsoft.com/office/drawing/2014/main" id="{A5B583D5-663C-4A0E-AEDE-14776C4D5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96881"/>
              </p:ext>
            </p:extLst>
          </p:nvPr>
        </p:nvGraphicFramePr>
        <p:xfrm>
          <a:off x="313105" y="1867809"/>
          <a:ext cx="10051621" cy="508038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3043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352">
                  <a:extLst>
                    <a:ext uri="{9D8B030D-6E8A-4147-A177-3AD203B41FA5}">
                      <a16:colId xmlns:a16="http://schemas.microsoft.com/office/drawing/2014/main" val="2708628560"/>
                    </a:ext>
                  </a:extLst>
                </a:gridCol>
                <a:gridCol w="144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4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52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사업명</a:t>
                      </a:r>
                      <a:endParaRPr lang="ko-KR" altLang="en-US" sz="1100" kern="1200" spc="-5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45720" marR="4572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사업개요</a:t>
                      </a:r>
                      <a:endParaRPr lang="ko-KR" altLang="en-US" sz="1100" kern="1200" spc="-5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사업기간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계약금액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산돌고딕B"/>
                          <a:ea typeface="산돌고딕B"/>
                          <a:cs typeface=""/>
                        </a:defRPr>
                      </a:lvl9pPr>
                    </a:lstStyle>
                    <a:p>
                      <a:pPr marL="0" marR="0" lvl="0" indent="0" algn="ctr" defTabSz="755934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kern="1200" spc="-5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발주처</a:t>
                      </a:r>
                      <a:endParaRPr lang="ko-KR" altLang="en-US" sz="1100" kern="1200" spc="-5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DB 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모니터링 도입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HW, SW 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21.11.01 – 21.12.31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0.9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클라우드 컨설팅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클라우드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적용성 검토 및 신규 사업 진출을 위한 컨설팅 수행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21.09.06 – 21.12.31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무상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284969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사용자 경험 기반 업무지원 환경 개선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사용자 경험 기반 </a:t>
                      </a: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IT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시스템 운영 방향성 및 로드맵 수립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21.08.15 – 21.12.20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37053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NFS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100" b="0" i="0" u="none" strike="noStrike" kern="1200" baseline="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시스템 업그레이드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성능 이슈 해결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21.08.01 ~ 21.12.31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12.5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096435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APT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100" b="0" i="0" u="none" strike="noStrike" kern="1200" baseline="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대응 체계 교체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HW,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SW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21.06.10 ~ 21.09.31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2.5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판교하우스 유</a:t>
                      </a:r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/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무선 통합 네트워크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HW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납품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및 네트워크 공사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21.05.03 ~ 21.06.30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4.7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SW 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형상관리 시스템 업그레이드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SW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업그레이드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프로세스 및 기능 개선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21.03.02 ~ 21.08.31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3.7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  <a:endParaRPr lang="ko-KR" altLang="en-US" sz="1000" b="0" i="0" u="none" strike="noStrike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노후 네트워크 장비 교체 및 확장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네트워크 장비 교체 및 업무망과 인터넷망의 로그 관리를 통해 보안을 강화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21.02.01 ~ 21.07.31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9.4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모바일 업무체계 고도화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모바일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대상 업무 확대 및 운영 안정성 확보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21.02.15 ~ 21.09.30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2.5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PC</a:t>
                      </a:r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보안 업그레이드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보안감사 대응 최신 버전 업그레이드 추진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21.01.01 ~ 22.03.31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3.5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31728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n-US" altLang="ko-KR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DRM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100" b="0" i="0" u="none" strike="noStrike" kern="1200" baseline="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업그레이드 및 </a:t>
                      </a:r>
                      <a:r>
                        <a:rPr lang="en-US" altLang="ko-KR" sz="1100" b="0" i="0" u="none" strike="noStrike" kern="1200" baseline="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3D CAD DRM </a:t>
                      </a:r>
                      <a:r>
                        <a:rPr lang="ko-KR" altLang="en-US" sz="1100" b="0" i="0" u="none" strike="noStrike" kern="1200" baseline="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인터넷망 </a:t>
                      </a:r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DRM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업그레이드 및 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3D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도면 파일에 대한 </a:t>
                      </a:r>
                      <a:r>
                        <a:rPr lang="en-US" altLang="ko-KR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DRM </a:t>
                      </a:r>
                      <a:r>
                        <a:rPr lang="ko-KR" altLang="en-US" sz="1000" b="0" i="0" u="none" strike="noStrike" kern="1200" baseline="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적용 요건 충족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21.01.01 ~ 21.04.30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4.4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7467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100" b="0" i="0" u="none" strike="noStrike" kern="1200" smtClean="0">
                          <a:solidFill>
                            <a:srgbClr val="256DB6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홈페이지 리뉴얼 구축</a:t>
                      </a:r>
                      <a:endParaRPr lang="ko-KR" altLang="en-US" sz="1100" b="0" i="0" u="none" strike="noStrike" kern="1200" dirty="0">
                        <a:solidFill>
                          <a:srgbClr val="256DB6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홈페이지 디자인 및 컨텐츠 진부화 개선을 통한 기업이미지 제고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20.07.20 ~ 20.12.31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ctr" latinLnBrk="0" hangingPunct="1"/>
                      <a:r>
                        <a:rPr lang="en-US" altLang="ko-KR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0.99</a:t>
                      </a:r>
                      <a:r>
                        <a:rPr lang="ko-KR" altLang="en-US" sz="1000" b="0" i="0" u="none" strike="noStrike" kern="1200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  <a:cs typeface="+mn-cs"/>
                        </a:rPr>
                        <a:t>억</a:t>
                      </a:r>
                      <a:endParaRPr lang="ko-KR" altLang="en-US" sz="1000" b="0" i="0" u="none" strike="noStrike" kern="1200" dirty="0">
                        <a:solidFill>
                          <a:srgbClr val="595959"/>
                        </a:solidFill>
                        <a:effectLst/>
                        <a:latin typeface="Noto Sans CJK KR Regular" panose="020B0500000000000000" pitchFamily="34" charset="-127"/>
                        <a:ea typeface="Noto Sans CJK KR Regular" panose="020B0500000000000000" pitchFamily="34" charset="-127"/>
                        <a:cs typeface="+mn-cs"/>
                      </a:endParaRPr>
                    </a:p>
                  </a:txBody>
                  <a:tcPr marL="14287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LIG </a:t>
                      </a:r>
                      <a:r>
                        <a:rPr lang="ko-KR" altLang="en-US" sz="1000" b="0" i="0" u="none" strike="noStrike" smtClean="0">
                          <a:solidFill>
                            <a:srgbClr val="595959"/>
                          </a:solidFill>
                          <a:effectLst/>
                          <a:latin typeface="Noto Sans CJK KR Regular" panose="020B0500000000000000" pitchFamily="34" charset="-127"/>
                          <a:ea typeface="Noto Sans CJK KR Regular" panose="020B0500000000000000" pitchFamily="34" charset="-127"/>
                        </a:rPr>
                        <a:t>넥스원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그룹 11">
            <a:extLst>
              <a:ext uri="{FF2B5EF4-FFF2-40B4-BE49-F238E27FC236}">
                <a16:creationId xmlns:a16="http://schemas.microsoft.com/office/drawing/2014/main" id="{68311838-8CA3-244D-AC51-43C02AB5D471}"/>
              </a:ext>
            </a:extLst>
          </p:cNvPr>
          <p:cNvGrpSpPr/>
          <p:nvPr/>
        </p:nvGrpSpPr>
        <p:grpSpPr>
          <a:xfrm>
            <a:off x="313106" y="1615809"/>
            <a:ext cx="10064795" cy="252000"/>
            <a:chOff x="2960419" y="933062"/>
            <a:chExt cx="6663970" cy="252000"/>
          </a:xfrm>
        </p:grpSpPr>
        <p:sp>
          <p:nvSpPr>
            <p:cNvPr id="13" name="자유형 12">
              <a:extLst>
                <a:ext uri="{FF2B5EF4-FFF2-40B4-BE49-F238E27FC236}">
                  <a16:creationId xmlns:a16="http://schemas.microsoft.com/office/drawing/2014/main" id="{C2688B63-BC8F-F34F-8EC6-29AEFA6037D3}"/>
                </a:ext>
              </a:extLst>
            </p:cNvPr>
            <p:cNvSpPr/>
            <p:nvPr/>
          </p:nvSpPr>
          <p:spPr>
            <a:xfrm>
              <a:off x="2969143" y="933062"/>
              <a:ext cx="6646522" cy="20939"/>
            </a:xfrm>
            <a:custGeom>
              <a:avLst/>
              <a:gdLst>
                <a:gd name="connsiteX0" fmla="*/ 33277 w 6646522"/>
                <a:gd name="connsiteY0" fmla="*/ 0 h 20939"/>
                <a:gd name="connsiteX1" fmla="*/ 6613245 w 6646522"/>
                <a:gd name="connsiteY1" fmla="*/ 0 h 20939"/>
                <a:gd name="connsiteX2" fmla="*/ 6642944 w 6646522"/>
                <a:gd name="connsiteY2" fmla="*/ 12302 h 20939"/>
                <a:gd name="connsiteX3" fmla="*/ 6646522 w 6646522"/>
                <a:gd name="connsiteY3" fmla="*/ 20939 h 20939"/>
                <a:gd name="connsiteX4" fmla="*/ 0 w 6646522"/>
                <a:gd name="connsiteY4" fmla="*/ 20939 h 20939"/>
                <a:gd name="connsiteX5" fmla="*/ 3578 w 6646522"/>
                <a:gd name="connsiteY5" fmla="*/ 12302 h 20939"/>
                <a:gd name="connsiteX6" fmla="*/ 33277 w 6646522"/>
                <a:gd name="connsiteY6" fmla="*/ 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522" h="20939">
                  <a:moveTo>
                    <a:pt x="33277" y="0"/>
                  </a:moveTo>
                  <a:lnTo>
                    <a:pt x="6613245" y="0"/>
                  </a:lnTo>
                  <a:cubicBezTo>
                    <a:pt x="6624843" y="0"/>
                    <a:pt x="6635344" y="4701"/>
                    <a:pt x="6642944" y="12302"/>
                  </a:cubicBezTo>
                  <a:lnTo>
                    <a:pt x="6646522" y="20939"/>
                  </a:lnTo>
                  <a:lnTo>
                    <a:pt x="0" y="20939"/>
                  </a:lnTo>
                  <a:lnTo>
                    <a:pt x="3578" y="12302"/>
                  </a:lnTo>
                  <a:cubicBezTo>
                    <a:pt x="11178" y="4701"/>
                    <a:pt x="21679" y="0"/>
                    <a:pt x="33277" y="0"/>
                  </a:cubicBezTo>
                  <a:close/>
                </a:path>
              </a:pathLst>
            </a:cu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x-none" altLang="en-US" sz="2000" b="1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sp>
          <p:nvSpPr>
            <p:cNvPr id="14" name="자유형 13">
              <a:extLst>
                <a:ext uri="{FF2B5EF4-FFF2-40B4-BE49-F238E27FC236}">
                  <a16:creationId xmlns:a16="http://schemas.microsoft.com/office/drawing/2014/main" id="{420B4571-2FD7-1642-9C59-75F325374511}"/>
                </a:ext>
              </a:extLst>
            </p:cNvPr>
            <p:cNvSpPr/>
            <p:nvPr/>
          </p:nvSpPr>
          <p:spPr>
            <a:xfrm>
              <a:off x="2960419" y="954001"/>
              <a:ext cx="6663970" cy="231061"/>
            </a:xfrm>
            <a:custGeom>
              <a:avLst/>
              <a:gdLst>
                <a:gd name="connsiteX0" fmla="*/ 8724 w 6663970"/>
                <a:gd name="connsiteY0" fmla="*/ 0 h 231061"/>
                <a:gd name="connsiteX1" fmla="*/ 6655246 w 6663970"/>
                <a:gd name="connsiteY1" fmla="*/ 0 h 231061"/>
                <a:gd name="connsiteX2" fmla="*/ 6663970 w 6663970"/>
                <a:gd name="connsiteY2" fmla="*/ 21062 h 231061"/>
                <a:gd name="connsiteX3" fmla="*/ 6663970 w 6663970"/>
                <a:gd name="connsiteY3" fmla="*/ 231061 h 231061"/>
                <a:gd name="connsiteX4" fmla="*/ 0 w 6663970"/>
                <a:gd name="connsiteY4" fmla="*/ 231061 h 231061"/>
                <a:gd name="connsiteX5" fmla="*/ 0 w 6663970"/>
                <a:gd name="connsiteY5" fmla="*/ 21062 h 231061"/>
                <a:gd name="connsiteX6" fmla="*/ 8724 w 6663970"/>
                <a:gd name="connsiteY6" fmla="*/ 0 h 23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970" h="231061">
                  <a:moveTo>
                    <a:pt x="8724" y="0"/>
                  </a:moveTo>
                  <a:lnTo>
                    <a:pt x="6655246" y="0"/>
                  </a:lnTo>
                  <a:lnTo>
                    <a:pt x="6663970" y="21062"/>
                  </a:lnTo>
                  <a:lnTo>
                    <a:pt x="6663970" y="231061"/>
                  </a:lnTo>
                  <a:lnTo>
                    <a:pt x="0" y="231061"/>
                  </a:lnTo>
                  <a:lnTo>
                    <a:pt x="0" y="21062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1F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indent="266700"/>
              <a:r>
                <a:rPr kumimoji="1" lang="ko-KR" altLang="en-US" sz="1050" b="1" spc="-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최근 </a:t>
              </a:r>
              <a:r>
                <a:rPr kumimoji="1" lang="ko-KR" altLang="en-US" sz="1050" b="1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rPr>
                <a:t>사업의 수행 실적</a:t>
              </a:r>
              <a:endParaRPr kumimoji="1" lang="en-US" altLang="ko-KR" sz="105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F64BCEF-B922-6941-B230-27B194D115D7}"/>
              </a:ext>
            </a:extLst>
          </p:cNvPr>
          <p:cNvGrpSpPr/>
          <p:nvPr/>
        </p:nvGrpSpPr>
        <p:grpSpPr>
          <a:xfrm>
            <a:off x="371217" y="1565843"/>
            <a:ext cx="216000" cy="216000"/>
            <a:chOff x="371217" y="1461647"/>
            <a:chExt cx="216000" cy="216000"/>
          </a:xfrm>
        </p:grpSpPr>
        <p:sp>
          <p:nvSpPr>
            <p:cNvPr id="25" name="타원형 설명선[O] 24">
              <a:extLst>
                <a:ext uri="{FF2B5EF4-FFF2-40B4-BE49-F238E27FC236}">
                  <a16:creationId xmlns:a16="http://schemas.microsoft.com/office/drawing/2014/main" id="{4F2AF47E-21D0-D041-9B96-81D402E8133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1217" y="1461647"/>
              <a:ext cx="216000" cy="216000"/>
            </a:xfrm>
            <a:prstGeom prst="wedgeEllipseCallout">
              <a:avLst>
                <a:gd name="adj1" fmla="val -44363"/>
                <a:gd name="adj2" fmla="val 53082"/>
              </a:avLst>
            </a:prstGeom>
            <a:solidFill>
              <a:srgbClr val="256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x-none" altLang="en-US" spc="-100">
                <a:latin typeface="Noto Sans CJK KR Regular" panose="020B0500000000000000" pitchFamily="34" charset="-127"/>
                <a:ea typeface="Noto Sans CJK KR Regular" panose="020B0500000000000000" pitchFamily="34" charset="-127"/>
              </a:endParaRP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886997DF-6644-0B48-AE5C-626382A31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17" y="1507030"/>
              <a:ext cx="108000" cy="125234"/>
            </a:xfrm>
            <a:prstGeom prst="rect">
              <a:avLst/>
            </a:prstGeom>
          </p:spPr>
        </p:pic>
      </p:grpSp>
      <p:sp>
        <p:nvSpPr>
          <p:cNvPr id="11" name="Text Box 103">
            <a:extLst>
              <a:ext uri="{FF2B5EF4-FFF2-40B4-BE49-F238E27FC236}">
                <a16:creationId xmlns:a16="http://schemas.microsoft.com/office/drawing/2014/main" id="{BAEB91DA-4F32-4C88-8F97-8DCDA404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023" y="1680900"/>
            <a:ext cx="823944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spcAft>
                <a:spcPts val="300"/>
              </a:spcAft>
              <a:defRPr sz="800" spc="-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20603020101020101" pitchFamily="18" charset="-127"/>
                <a:ea typeface="Noto Sans CJK KR Regular" panose="02020603020101020101" pitchFamily="18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en-US" altLang="ko-KR" spc="-100" dirty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</a:t>
            </a:r>
            <a:r>
              <a:rPr lang="ko-KR" altLang="en-US" spc="-100" dirty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단위 </a:t>
            </a:r>
            <a:r>
              <a:rPr lang="en-US" altLang="ko-KR" spc="-10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: </a:t>
            </a:r>
            <a:r>
              <a:rPr lang="ko-KR" altLang="en-US" spc="-100" smtClean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원</a:t>
            </a:r>
            <a:r>
              <a:rPr lang="en-US" altLang="ko-KR" spc="-10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</a:t>
            </a:r>
            <a:r>
              <a:rPr lang="ko-KR" altLang="en-US" spc="-100" smtClean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부가세별도</a:t>
            </a:r>
            <a:r>
              <a:rPr lang="en-US" altLang="ko-KR" spc="-100" smtClean="0">
                <a:ln>
                  <a:noFill/>
                </a:ln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</a:t>
            </a:r>
            <a:endParaRPr lang="en-US" altLang="ko-KR" spc="-100" dirty="0">
              <a:ln>
                <a:noFill/>
              </a:ln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85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Noto Sans CJK KR Regular"/>
        <a:ea typeface="Noto Sans CJK KR Regular"/>
        <a:cs typeface=""/>
      </a:majorFont>
      <a:minorFont>
        <a:latin typeface="Noto Sans CJK KR Regular"/>
        <a:ea typeface="Noto Sans CJK KR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Noto Sans CJK KR Regular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Noto Sans CJK KR Regular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Noto Sans CJK KR Regular"/>
        <a:ea typeface=""/>
        <a:cs typeface=""/>
        <a:font script="Jpan" typeface="ＭＳ Ｐゴシック"/>
        <a:font script="Hang" typeface="Noto Sans CJK KR Regular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to Sans CJK KR Regular"/>
        <a:ea typeface=""/>
        <a:cs typeface=""/>
        <a:font script="Jpan" typeface="ＭＳ Ｐゴシック"/>
        <a:font script="Hang" typeface="Noto Sans CJK KR Regular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15033</TotalTime>
  <Words>2124</Words>
  <Application>Microsoft Office PowerPoint</Application>
  <PresentationFormat>사용자 지정</PresentationFormat>
  <Paragraphs>480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2" baseType="lpstr">
      <vt:lpstr>에스코어 드림 5 Medium</vt:lpstr>
      <vt:lpstr>맑은 고딕</vt:lpstr>
      <vt:lpstr>Noto Sans CJK KR Regular</vt:lpstr>
      <vt:lpstr>Times New Roman</vt:lpstr>
      <vt:lpstr>Wingdings</vt:lpstr>
      <vt:lpstr>Arial</vt:lpstr>
      <vt:lpstr>Wingdings 3</vt:lpstr>
      <vt:lpstr>KoPub돋움체 Bold</vt:lpstr>
      <vt:lpstr>Calibri</vt:lpstr>
      <vt:lpstr>굴림</vt:lpstr>
      <vt:lpstr>Monotype Sorts</vt:lpstr>
      <vt:lpstr>Office 테마</vt:lpstr>
      <vt:lpstr>PowerPoint 프레젠테이션</vt:lpstr>
      <vt:lpstr>PowerPoint 프레젠테이션</vt:lpstr>
      <vt:lpstr>1. 제안사 일반 현황</vt:lpstr>
      <vt:lpstr>1. 제안사 일반 현황</vt:lpstr>
      <vt:lpstr>2. 제안사의 조직 및 인원</vt:lpstr>
      <vt:lpstr>3. 제안사의 특징 및 장점</vt:lpstr>
      <vt:lpstr>3. 제안사의 특징 및 장점</vt:lpstr>
      <vt:lpstr>3. 제안사의 특징 및 장점</vt:lpstr>
      <vt:lpstr>3. 제안사의 특징 및 장점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신혜진</dc:creator>
  <cp:lastModifiedBy>정명진</cp:lastModifiedBy>
  <cp:revision>322</cp:revision>
  <dcterms:created xsi:type="dcterms:W3CDTF">2021-09-16T02:37:55Z</dcterms:created>
  <dcterms:modified xsi:type="dcterms:W3CDTF">2025-03-26T01:23:47Z</dcterms:modified>
</cp:coreProperties>
</file>